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8" r:id="rId3"/>
  </p:sldMasterIdLst>
  <p:notesMasterIdLst>
    <p:notesMasterId r:id="rId21"/>
  </p:notesMasterIdLst>
  <p:sldIdLst>
    <p:sldId id="256" r:id="rId4"/>
    <p:sldId id="259" r:id="rId5"/>
    <p:sldId id="267" r:id="rId6"/>
    <p:sldId id="269" r:id="rId7"/>
    <p:sldId id="257" r:id="rId8"/>
    <p:sldId id="262" r:id="rId9"/>
    <p:sldId id="260" r:id="rId10"/>
    <p:sldId id="272" r:id="rId11"/>
    <p:sldId id="261" r:id="rId12"/>
    <p:sldId id="270" r:id="rId13"/>
    <p:sldId id="263" r:id="rId14"/>
    <p:sldId id="268" r:id="rId15"/>
    <p:sldId id="274" r:id="rId16"/>
    <p:sldId id="264" r:id="rId17"/>
    <p:sldId id="275" r:id="rId18"/>
    <p:sldId id="265" r:id="rId19"/>
    <p:sldId id="273" r:id="rId20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ev" initials="E" lastIdx="1" clrIdx="0">
    <p:extLst>
      <p:ext uri="{19B8F6BF-5375-455C-9EA6-DF929625EA0E}">
        <p15:presenceInfo xmlns:p15="http://schemas.microsoft.com/office/powerpoint/2012/main" userId="Elev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37" autoAdjust="0"/>
    <p:restoredTop sz="96187" autoAdjust="0"/>
  </p:normalViewPr>
  <p:slideViewPr>
    <p:cSldViewPr snapToGrid="0">
      <p:cViewPr varScale="1">
        <p:scale>
          <a:sx n="41" d="100"/>
          <a:sy n="41" d="100"/>
        </p:scale>
        <p:origin x="84" y="147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6E174-A925-437F-BFDE-65E20DAD7C2F}" type="datetimeFigureOut">
              <a:rPr lang="ro-RO" smtClean="0"/>
              <a:t>17.03.2016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0D7F4-AC15-4229-9149-2D5CE80405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89260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0D7F4-AC15-4229-9149-2D5CE804051D}" type="slidenum">
              <a:rPr lang="ro-RO" smtClean="0"/>
              <a:t>1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520393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 smtClean="0"/>
              <a:t>Clic pentru a edita stilul de subtitlu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07083-882B-4C85-9357-624A8CFF6108}" type="datetime1">
              <a:rPr lang="ro-RO" smtClean="0"/>
              <a:t>17.03.2016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56683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15D81-E20C-41E6-96C6-F3682E1CC00E}" type="datetime1">
              <a:rPr lang="ro-RO" smtClean="0"/>
              <a:t>17.03.2016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70439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0FD7-3624-4800-BACB-F4EFD5699422}" type="datetime1">
              <a:rPr lang="ro-RO" smtClean="0"/>
              <a:t>17.03.2016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82747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9813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238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164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02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1284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5162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4051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551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D5DB0-EE46-40CE-B85A-E45F7504E5F2}" type="datetime1">
              <a:rPr lang="ro-RO" smtClean="0"/>
              <a:t>17.03.2016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‹#›</a:t>
            </a:fld>
            <a:endParaRPr lang="ro-RO"/>
          </a:p>
        </p:txBody>
      </p:sp>
      <p:pic>
        <p:nvPicPr>
          <p:cNvPr id="7" name="I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300" y="15875"/>
            <a:ext cx="1790700" cy="1625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72811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2591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ine panoramică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8516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6821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83607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0134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65029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evărat sau f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7138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7459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5121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0662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16F5-377D-4CE9-921F-DA7D1234D90C}" type="datetime1">
              <a:rPr lang="ro-RO" smtClean="0"/>
              <a:t>17.03.2016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‹#›</a:t>
            </a:fld>
            <a:endParaRPr lang="ro-RO"/>
          </a:p>
        </p:txBody>
      </p:sp>
      <p:pic>
        <p:nvPicPr>
          <p:cNvPr id="7" name="I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300" y="15875"/>
            <a:ext cx="1790700" cy="1625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865668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5526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1243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458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1136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6703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0235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1530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3648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ine panoramică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0410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783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C44B3-F959-47F0-B2E3-EFEDC2B44E4E}" type="datetime1">
              <a:rPr lang="ro-RO" smtClean="0"/>
              <a:t>17.03.2016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‹#›</a:t>
            </a:fld>
            <a:endParaRPr lang="ro-RO"/>
          </a:p>
        </p:txBody>
      </p:sp>
      <p:pic>
        <p:nvPicPr>
          <p:cNvPr id="8" name="Imagin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300" y="15875"/>
            <a:ext cx="1790700" cy="1625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170657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84486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8103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052883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evărat sau f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1530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4961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55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73E9-E662-4FF9-AFA6-3FA8B81667DD}" type="datetime1">
              <a:rPr lang="ro-RO" smtClean="0"/>
              <a:t>17.03.2016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‹#›</a:t>
            </a:fld>
            <a:endParaRPr lang="ro-RO"/>
          </a:p>
        </p:txBody>
      </p:sp>
      <p:pic>
        <p:nvPicPr>
          <p:cNvPr id="10" name="I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300" y="15875"/>
            <a:ext cx="1790700" cy="1625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99749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13C87-7F4F-44FD-87B9-77D3278C63DD}" type="datetime1">
              <a:rPr lang="ro-RO" smtClean="0"/>
              <a:t>17.03.2016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‹#›</a:t>
            </a:fld>
            <a:endParaRPr lang="ro-RO"/>
          </a:p>
        </p:txBody>
      </p:sp>
      <p:pic>
        <p:nvPicPr>
          <p:cNvPr id="6" name="Imagin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300" y="15875"/>
            <a:ext cx="1790700" cy="1625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17081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EDA6-4BDA-4996-B106-22B5CB7F05C4}" type="datetime1">
              <a:rPr lang="ro-RO" smtClean="0"/>
              <a:t>17.03.2016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‹#›</a:t>
            </a:fld>
            <a:endParaRPr lang="ro-RO"/>
          </a:p>
        </p:txBody>
      </p:sp>
      <p:pic>
        <p:nvPicPr>
          <p:cNvPr id="5" name="Imagin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300" y="15875"/>
            <a:ext cx="1790700" cy="1625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83413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0CFD-1200-4D76-921F-9FAF0EBF9DC4}" type="datetime1">
              <a:rPr lang="ro-RO" smtClean="0"/>
              <a:t>17.03.2016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‹#›</a:t>
            </a:fld>
            <a:endParaRPr lang="ro-RO"/>
          </a:p>
        </p:txBody>
      </p:sp>
      <p:pic>
        <p:nvPicPr>
          <p:cNvPr id="8" name="Imagin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300" y="15875"/>
            <a:ext cx="1790700" cy="1625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84961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7CB3-2FCE-40C7-BA24-5A73865FC70B}" type="datetime1">
              <a:rPr lang="ro-RO" smtClean="0"/>
              <a:t>17.03.2016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54389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CDCCE-4B5E-41C6-AC74-A77FBF947009}" type="datetime1">
              <a:rPr lang="ro-RO" smtClean="0"/>
              <a:t>17.03.2016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25F80-72E2-4E56-AE52-F579EE52ED72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6829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 defTabSz="457200"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8038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fld id="{B61BEF0D-F0BB-DE4B-95CE-6DB70DBA9567}" type="datetimeFigureOut">
              <a:rPr lang="en-US" dirty="0">
                <a:solidFill>
                  <a:srgbClr val="146194">
                    <a:lumMod val="50000"/>
                  </a:srgbClr>
                </a:solidFill>
              </a:rPr>
              <a:pPr defTabSz="457200"/>
              <a:t>3/17/2016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fld id="{D57F1E4F-1CFF-5643-939E-217C01CDF565}" type="slidenum">
              <a:rPr lang="en-US" dirty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6900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protectio.org/apa-%E2%80%93-o-resursa-naturala-pretioasa/" TargetMode="External"/><Relationship Id="rId3" Type="http://schemas.openxmlformats.org/officeDocument/2006/relationships/hyperlink" Target="http://descoperanatura.blogspot.ro/2011/04/apa-izvorul-vietii.html" TargetMode="External"/><Relationship Id="rId7" Type="http://schemas.openxmlformats.org/officeDocument/2006/relationships/hyperlink" Target="https://luminarasaritului.wordpress.com/tag/apa-miracolul-vietii/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ro.wikipedia.org/wiki/Ap%C4%83" TargetMode="External"/><Relationship Id="rId5" Type="http://schemas.openxmlformats.org/officeDocument/2006/relationships/hyperlink" Target="http://ecotrust.ro/ro/blog-ecotrust/50-apa" TargetMode="External"/><Relationship Id="rId4" Type="http://schemas.openxmlformats.org/officeDocument/2006/relationships/hyperlink" Target="https://www.google.ro/search?q=apa+izvorul+vietii&amp;biw=1440&amp;bih=789&amp;tbm=isch&amp;tbo=u&amp;source=univ&amp;sa=X&amp;ved=0ahUKEwiJy5Cy_MXLAhXH1A4KHXmIB-IQsAQIHw&amp;dpr=1" TargetMode="External"/><Relationship Id="rId9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0"/>
            <a:lum/>
          </a:blip>
          <a:srcRect/>
          <a:stretch>
            <a:fillRect l="12000" r="10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tăText 4"/>
          <p:cNvSpPr txBox="1"/>
          <p:nvPr/>
        </p:nvSpPr>
        <p:spPr>
          <a:xfrm>
            <a:off x="1861142" y="1859001"/>
            <a:ext cx="92314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6000" i="1" dirty="0" smtClean="0">
                <a:ln w="19050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Lucida Bright" panose="02040602050505020304" pitchFamily="18" charset="0"/>
              </a:rPr>
              <a:t>APA </a:t>
            </a:r>
            <a:r>
              <a:rPr lang="ro-RO" sz="6000" i="1" dirty="0" smtClean="0">
                <a:ln w="19050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Lucida Bright" panose="02040602050505020304" pitchFamily="18" charset="0"/>
              </a:rPr>
              <a:t>– IZVORUL  VIE</a:t>
            </a:r>
            <a:r>
              <a:rPr lang="ro-RO" sz="6600" i="1" dirty="0" smtClean="0">
                <a:ln w="19050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Lucida Bright" panose="02040602050505020304" pitchFamily="18" charset="0"/>
              </a:rPr>
              <a:t>Ț</a:t>
            </a:r>
            <a:r>
              <a:rPr lang="ro-RO" sz="6000" i="1" dirty="0" smtClean="0">
                <a:ln w="19050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Lucida Bright" panose="02040602050505020304" pitchFamily="18" charset="0"/>
              </a:rPr>
              <a:t>II </a:t>
            </a:r>
            <a:r>
              <a:rPr lang="ro-RO" sz="6000" i="1" dirty="0" smtClean="0">
                <a:ln w="19050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Lucida Bright" panose="02040602050505020304" pitchFamily="18" charset="0"/>
              </a:rPr>
              <a:t>!</a:t>
            </a:r>
            <a:endParaRPr lang="ro-RO" sz="6000" i="1" dirty="0">
              <a:ln w="19050">
                <a:solidFill>
                  <a:schemeClr val="accent5">
                    <a:lumMod val="75000"/>
                  </a:schemeClr>
                </a:solidFill>
              </a:ln>
              <a:solidFill>
                <a:schemeClr val="bg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3000" endA="300" endPos="35500" dir="5400000" sy="-90000" algn="bl" rotWithShape="0"/>
              </a:effectLst>
              <a:latin typeface="Lucida Bright" panose="02040602050505020304" pitchFamily="18" charset="0"/>
            </a:endParaRPr>
          </a:p>
        </p:txBody>
      </p:sp>
      <p:sp>
        <p:nvSpPr>
          <p:cNvPr id="6" name="CasetăText 5"/>
          <p:cNvSpPr txBox="1"/>
          <p:nvPr/>
        </p:nvSpPr>
        <p:spPr>
          <a:xfrm>
            <a:off x="2201106" y="4549676"/>
            <a:ext cx="8551560" cy="2308324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o-RO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</a:rPr>
              <a:t>LICEUL TEHNOLOGIC ,,ION NISTOR,, VICOVU DE SUS</a:t>
            </a: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Bright" panose="02040602050505020304" pitchFamily="18" charset="0"/>
            </a:endParaRPr>
          </a:p>
          <a:p>
            <a:pPr algn="ctr"/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Bright" panose="02040602050505020304" pitchFamily="18" charset="0"/>
            </a:endParaRPr>
          </a:p>
          <a:p>
            <a:pPr algn="ctr"/>
            <a:r>
              <a:rPr lang="en-US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</a:rPr>
              <a:t>Elev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</a:rPr>
              <a:t>: </a:t>
            </a:r>
            <a:r>
              <a:rPr lang="ro-RO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</a:rPr>
              <a:t>REUȚ Liliana-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</a:rPr>
              <a:t>L</a:t>
            </a:r>
            <a:r>
              <a:rPr lang="ro-RO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</a:rPr>
              <a:t>ăcrămioara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</a:rPr>
              <a:t>, </a:t>
            </a:r>
            <a:r>
              <a:rPr lang="ro-RO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</a:rPr>
              <a:t>  Clasa a </a:t>
            </a:r>
            <a:r>
              <a:rPr lang="ro-RO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</a:rPr>
              <a:t>XI-a E </a:t>
            </a: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Bright" panose="02040602050505020304" pitchFamily="18" charset="0"/>
            </a:endParaRPr>
          </a:p>
          <a:p>
            <a:pPr algn="ctr"/>
            <a:r>
              <a:rPr lang="en-US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</a:rPr>
              <a:t>Coordonator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</a:rPr>
              <a:t>: Prof. SOFRONI  Iulia-</a:t>
            </a:r>
            <a:r>
              <a:rPr lang="en-US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</a:rPr>
              <a:t>Ecaterina</a:t>
            </a:r>
            <a:r>
              <a:rPr lang="ro-RO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</a:rPr>
              <a:t> </a:t>
            </a:r>
            <a:endParaRPr lang="ro-RO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Bright" panose="02040602050505020304" pitchFamily="18" charset="0"/>
            </a:endParaRPr>
          </a:p>
          <a:p>
            <a:pPr algn="ctr"/>
            <a:endParaRPr lang="ro-RO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Bright" panose="02040602050505020304" pitchFamily="18" charset="0"/>
            </a:endParaRPr>
          </a:p>
          <a:p>
            <a:pPr algn="ctr"/>
            <a:r>
              <a:rPr lang="ro-RO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</a:rPr>
              <a:t>    </a:t>
            </a:r>
            <a:endParaRPr lang="ro-RO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Bright" panose="02040602050505020304" pitchFamily="18" charset="0"/>
            </a:endParaRPr>
          </a:p>
        </p:txBody>
      </p:sp>
      <p:sp>
        <p:nvSpPr>
          <p:cNvPr id="2" name="Substituent număr diapozitiv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1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77931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51491" y="302548"/>
            <a:ext cx="9030355" cy="1649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BENEFICIILE APEI </a:t>
            </a:r>
            <a:r>
              <a:rPr lang="en-US" sz="3600" i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:</a:t>
            </a:r>
            <a:r>
              <a:rPr lang="ro-RO" sz="3600" i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				</a:t>
            </a:r>
            <a:r>
              <a:rPr lang="ro-RO" sz="2800" i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2/2</a:t>
            </a:r>
            <a:endParaRPr lang="en-US" sz="2800" i="1" dirty="0">
              <a:ln w="0"/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Lucida Bright" pitchFamily="18" charset="0"/>
            </a:endParaRPr>
          </a:p>
          <a:p>
            <a:pPr>
              <a:lnSpc>
                <a:spcPct val="150000"/>
              </a:lnSpc>
            </a:pPr>
            <a:endParaRPr lang="en-US" sz="3600" i="1" dirty="0">
              <a:ln w="0"/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Lucida Bright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6649" y="2216030"/>
            <a:ext cx="1088260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err="1" smtClean="0"/>
              <a:t>Apa</a:t>
            </a:r>
            <a:r>
              <a:rPr lang="en-US" sz="2800" dirty="0" smtClean="0"/>
              <a:t> </a:t>
            </a:r>
            <a:r>
              <a:rPr lang="en-US" sz="2800" dirty="0" err="1" smtClean="0"/>
              <a:t>inmagazineaza</a:t>
            </a:r>
            <a:r>
              <a:rPr lang="en-US" sz="2800" dirty="0" smtClean="0"/>
              <a:t> </a:t>
            </a:r>
            <a:r>
              <a:rPr lang="en-US" sz="2800" dirty="0" err="1" smtClean="0"/>
              <a:t>energie</a:t>
            </a:r>
            <a:r>
              <a:rPr lang="en-US" sz="2800" dirty="0" smtClean="0"/>
              <a:t> </a:t>
            </a:r>
            <a:r>
              <a:rPr lang="en-US" sz="2800" dirty="0" err="1" smtClean="0"/>
              <a:t>si</a:t>
            </a:r>
            <a:r>
              <a:rPr lang="en-US" sz="2800" dirty="0" smtClean="0"/>
              <a:t> </a:t>
            </a:r>
            <a:r>
              <a:rPr lang="en-US" sz="2800" dirty="0" err="1" smtClean="0"/>
              <a:t>este</a:t>
            </a:r>
            <a:r>
              <a:rPr lang="en-US" sz="2800" dirty="0" smtClean="0"/>
              <a:t> un </a:t>
            </a:r>
            <a:r>
              <a:rPr lang="en-US" sz="2800" dirty="0" err="1" smtClean="0"/>
              <a:t>mediu</a:t>
            </a:r>
            <a:r>
              <a:rPr lang="en-US" sz="2800" dirty="0" smtClean="0"/>
              <a:t> cu </a:t>
            </a:r>
            <a:r>
              <a:rPr lang="en-US" sz="2800" dirty="0" err="1" smtClean="0"/>
              <a:t>putere</a:t>
            </a:r>
            <a:r>
              <a:rPr lang="en-US" sz="2800" dirty="0" smtClean="0"/>
              <a:t> de </a:t>
            </a:r>
            <a:r>
              <a:rPr lang="en-US" sz="2800" dirty="0" err="1" smtClean="0"/>
              <a:t>transmitere</a:t>
            </a:r>
            <a:r>
              <a:rPr lang="en-US" sz="2800" dirty="0" smtClean="0"/>
              <a:t> </a:t>
            </a:r>
            <a:r>
              <a:rPr lang="en-US" sz="2800" dirty="0" err="1" smtClean="0"/>
              <a:t>nelimitata</a:t>
            </a:r>
            <a:r>
              <a:rPr lang="en-US" sz="2800" dirty="0" smtClean="0"/>
              <a:t> in </a:t>
            </a:r>
            <a:r>
              <a:rPr lang="en-US" sz="2800" dirty="0" err="1" smtClean="0"/>
              <a:t>timp</a:t>
            </a:r>
            <a:r>
              <a:rPr lang="en-US" sz="2800" dirty="0" smtClean="0"/>
              <a:t> </a:t>
            </a:r>
            <a:r>
              <a:rPr lang="en-US" sz="2800" dirty="0" err="1" smtClean="0"/>
              <a:t>si</a:t>
            </a:r>
            <a:r>
              <a:rPr lang="en-US" sz="2800" dirty="0" smtClean="0"/>
              <a:t> </a:t>
            </a:r>
            <a:r>
              <a:rPr lang="en-US" sz="2800" dirty="0" err="1" smtClean="0"/>
              <a:t>spatiu</a:t>
            </a:r>
            <a:r>
              <a:rPr lang="en-US" sz="2800" dirty="0" smtClean="0"/>
              <a:t>. </a:t>
            </a:r>
            <a:endParaRPr lang="ro-RO" sz="2800" dirty="0" smtClean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err="1" smtClean="0"/>
              <a:t>Apa</a:t>
            </a:r>
            <a:r>
              <a:rPr lang="en-US" sz="2800" dirty="0" smtClean="0"/>
              <a:t> are </a:t>
            </a:r>
            <a:r>
              <a:rPr lang="en-US" sz="2800" dirty="0" err="1" smtClean="0"/>
              <a:t>cea</a:t>
            </a:r>
            <a:r>
              <a:rPr lang="en-US" sz="2800" dirty="0" smtClean="0"/>
              <a:t> </a:t>
            </a:r>
            <a:r>
              <a:rPr lang="en-US" sz="2800" dirty="0" err="1" smtClean="0"/>
              <a:t>mai</a:t>
            </a:r>
            <a:r>
              <a:rPr lang="en-US" sz="2800" dirty="0" smtClean="0"/>
              <a:t> </a:t>
            </a:r>
            <a:r>
              <a:rPr lang="en-US" sz="2800" dirty="0" err="1" smtClean="0"/>
              <a:t>buna</a:t>
            </a:r>
            <a:r>
              <a:rPr lang="en-US" sz="2800" dirty="0" smtClean="0"/>
              <a:t> </a:t>
            </a:r>
            <a:r>
              <a:rPr lang="en-US" sz="2800" dirty="0" err="1" smtClean="0"/>
              <a:t>memorie</a:t>
            </a:r>
            <a:r>
              <a:rPr lang="en-US" sz="2800" dirty="0" smtClean="0"/>
              <a:t> din </a:t>
            </a:r>
            <a:r>
              <a:rPr lang="en-US" sz="2800" dirty="0" err="1" smtClean="0"/>
              <a:t>toate</a:t>
            </a:r>
            <a:r>
              <a:rPr lang="en-US" sz="2800" dirty="0" smtClean="0"/>
              <a:t> </a:t>
            </a:r>
            <a:r>
              <a:rPr lang="en-US" sz="2800" dirty="0" err="1" smtClean="0"/>
              <a:t>substantele</a:t>
            </a:r>
            <a:r>
              <a:rPr lang="en-US" sz="2800" dirty="0" smtClean="0"/>
              <a:t> de </a:t>
            </a:r>
            <a:r>
              <a:rPr lang="en-US" sz="2800" dirty="0" err="1" smtClean="0"/>
              <a:t>pe</a:t>
            </a:r>
            <a:r>
              <a:rPr lang="en-US" sz="2800" dirty="0" smtClean="0"/>
              <a:t> </a:t>
            </a:r>
            <a:r>
              <a:rPr lang="en-US" sz="2800" dirty="0" err="1" smtClean="0"/>
              <a:t>pamant</a:t>
            </a:r>
            <a:r>
              <a:rPr lang="en-US" sz="2800" dirty="0" smtClean="0"/>
              <a:t>.  </a:t>
            </a:r>
            <a:endParaRPr lang="en-US" sz="2800" dirty="0"/>
          </a:p>
        </p:txBody>
      </p:sp>
      <p:sp>
        <p:nvSpPr>
          <p:cNvPr id="2" name="Substituent număr diapozitiv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10</a:t>
            </a:fld>
            <a:endParaRPr lang="ro-RO"/>
          </a:p>
        </p:txBody>
      </p:sp>
      <p:sp>
        <p:nvSpPr>
          <p:cNvPr id="6" name="CasetăText 5">
            <a:hlinkClick r:id="rId2" action="ppaction://hlinksldjump"/>
          </p:cNvPr>
          <p:cNvSpPr txBox="1"/>
          <p:nvPr/>
        </p:nvSpPr>
        <p:spPr>
          <a:xfrm>
            <a:off x="9893365" y="6259810"/>
            <a:ext cx="12009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Cuprins </a:t>
            </a:r>
            <a:endParaRPr lang="ro-R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904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47114" y="500063"/>
            <a:ext cx="6583680" cy="794166"/>
          </a:xfrm>
        </p:spPr>
        <p:txBody>
          <a:bodyPr>
            <a:normAutofit/>
          </a:bodyPr>
          <a:lstStyle/>
          <a:p>
            <a:r>
              <a:rPr lang="en-GB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  <a:ea typeface="+mn-ea"/>
                <a:cs typeface="+mn-cs"/>
              </a:rPr>
              <a:t>POLUAN</a:t>
            </a:r>
            <a:r>
              <a:rPr lang="ro-RO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  <a:ea typeface="+mn-ea"/>
                <a:cs typeface="+mn-cs"/>
              </a:rPr>
              <a:t>Ț</a:t>
            </a:r>
            <a:r>
              <a:rPr lang="en-GB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  <a:ea typeface="+mn-ea"/>
                <a:cs typeface="+mn-cs"/>
              </a:rPr>
              <a:t>I</a:t>
            </a:r>
            <a:r>
              <a:rPr lang="ro-RO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  <a:ea typeface="+mn-ea"/>
                <a:cs typeface="+mn-cs"/>
              </a:rPr>
              <a:t>I </a:t>
            </a:r>
            <a:r>
              <a:rPr lang="ro-RO" sz="3600" i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  <a:ea typeface="+mn-ea"/>
                <a:cs typeface="+mn-cs"/>
              </a:rPr>
              <a:t>APEI			1/2</a:t>
            </a:r>
            <a:endParaRPr lang="ro-RO" sz="3600" i="1" dirty="0">
              <a:ln w="0"/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Lucida Bright" pitchFamily="18" charset="0"/>
              <a:ea typeface="+mn-ea"/>
              <a:cs typeface="+mn-cs"/>
            </a:endParaRPr>
          </a:p>
        </p:txBody>
      </p:sp>
      <p:sp>
        <p:nvSpPr>
          <p:cNvPr id="6" name="CasetăText 5"/>
          <p:cNvSpPr txBox="1"/>
          <p:nvPr/>
        </p:nvSpPr>
        <p:spPr>
          <a:xfrm>
            <a:off x="359898" y="1594893"/>
            <a:ext cx="87906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o-RO" sz="2800" dirty="0"/>
              <a:t>Scurgeri accidentale de reziduuri de la diverse fabrici, dar si </a:t>
            </a:r>
            <a:r>
              <a:rPr lang="ro-RO" sz="2800" dirty="0"/>
              <a:t>deversări</a:t>
            </a:r>
            <a:r>
              <a:rPr lang="ro-RO" sz="2800" dirty="0"/>
              <a:t> deliberate a unor </a:t>
            </a:r>
            <a:r>
              <a:rPr lang="ro-RO" sz="2800" dirty="0"/>
              <a:t>poluanți;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o-RO" sz="2800" dirty="0"/>
              <a:t> Scurgeri </a:t>
            </a:r>
            <a:r>
              <a:rPr lang="ro-RO" sz="2800" dirty="0"/>
              <a:t>de la</a:t>
            </a:r>
            <a:r>
              <a:rPr lang="ro-RO" sz="2800" dirty="0"/>
              <a:t> rezervoare de depozitare si conducte de transport subterane, mai ales </a:t>
            </a:r>
            <a:r>
              <a:rPr lang="ro-RO" sz="2800" dirty="0"/>
              <a:t>produse petroliere</a:t>
            </a:r>
            <a:r>
              <a:rPr lang="ro-RO" sz="2800" dirty="0"/>
              <a:t>;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o-RO" sz="2800" dirty="0"/>
              <a:t>Pesticidele</a:t>
            </a:r>
            <a:r>
              <a:rPr lang="ro-RO" sz="2800" dirty="0"/>
              <a:t> si ierbicidele administrate in </a:t>
            </a:r>
            <a:r>
              <a:rPr lang="ro-RO" sz="2800" dirty="0"/>
              <a:t>lucrările</a:t>
            </a:r>
            <a:r>
              <a:rPr lang="ro-RO" sz="2800" dirty="0"/>
              <a:t> agricole care se </a:t>
            </a:r>
            <a:r>
              <a:rPr lang="ro-RO" sz="2800" dirty="0"/>
              <a:t>deplasează</a:t>
            </a:r>
            <a:r>
              <a:rPr lang="ro-RO" sz="2800" dirty="0"/>
              <a:t> prin sol </a:t>
            </a:r>
            <a:r>
              <a:rPr lang="ro-RO" sz="2800" dirty="0"/>
              <a:t>fiind transportate</a:t>
            </a:r>
            <a:r>
              <a:rPr lang="ro-RO" sz="2800" dirty="0"/>
              <a:t> de apa de ploaie sau de la </a:t>
            </a:r>
            <a:r>
              <a:rPr lang="ro-RO" sz="2800" dirty="0"/>
              <a:t>irigații</a:t>
            </a:r>
            <a:r>
              <a:rPr lang="ro-RO" sz="2800" dirty="0"/>
              <a:t> pana la </a:t>
            </a:r>
            <a:r>
              <a:rPr lang="ro-RO" sz="2800" dirty="0"/>
              <a:t>pânza</a:t>
            </a:r>
            <a:r>
              <a:rPr lang="ro-RO" sz="2800" dirty="0"/>
              <a:t> freatica</a:t>
            </a:r>
            <a:r>
              <a:rPr lang="ro-RO" sz="2800" dirty="0"/>
              <a:t>;</a:t>
            </a:r>
            <a:endParaRPr lang="ro-RO" sz="2800" dirty="0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11</a:t>
            </a:fld>
            <a:endParaRPr lang="ro-RO"/>
          </a:p>
        </p:txBody>
      </p:sp>
      <p:pic>
        <p:nvPicPr>
          <p:cNvPr id="9" name="Imagin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0548" y="2401083"/>
            <a:ext cx="2803705" cy="3260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CasetăText 7">
            <a:hlinkClick r:id="rId3" action="ppaction://hlinksldjump"/>
          </p:cNvPr>
          <p:cNvSpPr txBox="1"/>
          <p:nvPr/>
        </p:nvSpPr>
        <p:spPr>
          <a:xfrm>
            <a:off x="9893365" y="6259810"/>
            <a:ext cx="12009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Cuprins </a:t>
            </a:r>
            <a:endParaRPr lang="ro-R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893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47114" y="500063"/>
            <a:ext cx="6583680" cy="794166"/>
          </a:xfrm>
        </p:spPr>
        <p:txBody>
          <a:bodyPr>
            <a:normAutofit/>
          </a:bodyPr>
          <a:lstStyle/>
          <a:p>
            <a:r>
              <a:rPr lang="en-GB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  <a:ea typeface="+mn-ea"/>
                <a:cs typeface="+mn-cs"/>
              </a:rPr>
              <a:t>POLUAN</a:t>
            </a:r>
            <a:r>
              <a:rPr lang="ro-RO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  <a:ea typeface="+mn-ea"/>
                <a:cs typeface="+mn-cs"/>
              </a:rPr>
              <a:t>Ț</a:t>
            </a:r>
            <a:r>
              <a:rPr lang="en-GB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  <a:ea typeface="+mn-ea"/>
                <a:cs typeface="+mn-cs"/>
              </a:rPr>
              <a:t>I</a:t>
            </a:r>
            <a:r>
              <a:rPr lang="ro-RO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  <a:ea typeface="+mn-ea"/>
                <a:cs typeface="+mn-cs"/>
              </a:rPr>
              <a:t>I </a:t>
            </a:r>
            <a:r>
              <a:rPr lang="ro-RO" sz="3600" i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  <a:ea typeface="+mn-ea"/>
                <a:cs typeface="+mn-cs"/>
              </a:rPr>
              <a:t>APEI			2/2</a:t>
            </a:r>
            <a:endParaRPr lang="ro-RO" sz="3600" i="1" dirty="0">
              <a:ln w="0"/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Lucida Bright" pitchFamily="18" charset="0"/>
              <a:ea typeface="+mn-ea"/>
              <a:cs typeface="+mn-cs"/>
            </a:endParaRPr>
          </a:p>
        </p:txBody>
      </p:sp>
      <p:sp>
        <p:nvSpPr>
          <p:cNvPr id="6" name="CasetăText 5"/>
          <p:cNvSpPr txBox="1"/>
          <p:nvPr/>
        </p:nvSpPr>
        <p:spPr>
          <a:xfrm>
            <a:off x="164123" y="1294229"/>
            <a:ext cx="844647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o-RO" sz="2800" dirty="0"/>
              <a:t>Îngrășămintele</a:t>
            </a:r>
            <a:r>
              <a:rPr lang="ro-RO" sz="2800" dirty="0"/>
              <a:t> chimice si scurgerile provenite de la combinatele  zootehnice;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o-RO" sz="2800" dirty="0"/>
              <a:t>Deșeurile</a:t>
            </a:r>
            <a:r>
              <a:rPr lang="ro-RO" sz="2800" dirty="0"/>
              <a:t> si reziduurile menajere;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o-RO" sz="2800" dirty="0"/>
              <a:t>Sarea</a:t>
            </a:r>
            <a:r>
              <a:rPr lang="ro-RO" sz="2800" dirty="0"/>
              <a:t> </a:t>
            </a:r>
            <a:r>
              <a:rPr lang="ro-RO" sz="2800" dirty="0"/>
              <a:t>presărata</a:t>
            </a:r>
            <a:r>
              <a:rPr lang="ro-RO" sz="2800" dirty="0"/>
              <a:t> in timpul iernii pe </a:t>
            </a:r>
            <a:r>
              <a:rPr lang="ro-RO" sz="2800" dirty="0"/>
              <a:t>șosele, </a:t>
            </a:r>
            <a:r>
              <a:rPr lang="ro-RO" sz="2800" dirty="0"/>
              <a:t>care este purtata prin sol </a:t>
            </a:r>
            <a:r>
              <a:rPr lang="ro-RO" sz="2800" dirty="0"/>
              <a:t>de</a:t>
            </a:r>
            <a:r>
              <a:rPr lang="ro-RO" sz="2800" dirty="0"/>
              <a:t> apa de ploaie si </a:t>
            </a:r>
            <a:r>
              <a:rPr lang="ro-RO" sz="2800" dirty="0"/>
              <a:t>zăpadă topita</a:t>
            </a:r>
            <a:r>
              <a:rPr lang="ro-RO" sz="2800" dirty="0"/>
              <a:t>;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o-RO" sz="2800" dirty="0"/>
              <a:t>Depunerile</a:t>
            </a:r>
            <a:r>
              <a:rPr lang="ro-RO" sz="2800" dirty="0"/>
              <a:t> de </a:t>
            </a:r>
            <a:r>
              <a:rPr lang="ro-RO" sz="2800" dirty="0"/>
              <a:t>poluanți</a:t>
            </a:r>
            <a:r>
              <a:rPr lang="ro-RO" sz="2800" dirty="0"/>
              <a:t> din atmosfera, ploile acide</a:t>
            </a:r>
            <a:r>
              <a:rPr lang="ro-RO" sz="2800" dirty="0"/>
              <a:t>.</a:t>
            </a:r>
            <a:endParaRPr lang="ro-RO" sz="2800" dirty="0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12</a:t>
            </a:fld>
            <a:endParaRPr lang="ro-RO"/>
          </a:p>
        </p:txBody>
      </p:sp>
      <p:pic>
        <p:nvPicPr>
          <p:cNvPr id="9" name="Imagin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2202286"/>
            <a:ext cx="3156084" cy="3670479"/>
          </a:xfrm>
          <a:prstGeom prst="rect">
            <a:avLst/>
          </a:prstGeom>
        </p:spPr>
      </p:pic>
      <p:sp>
        <p:nvSpPr>
          <p:cNvPr id="8" name="CasetăText 7">
            <a:hlinkClick r:id="rId3" action="ppaction://hlinksldjump"/>
          </p:cNvPr>
          <p:cNvSpPr txBox="1"/>
          <p:nvPr/>
        </p:nvSpPr>
        <p:spPr>
          <a:xfrm>
            <a:off x="9893365" y="6259810"/>
            <a:ext cx="12009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Cuprins </a:t>
            </a:r>
            <a:endParaRPr lang="ro-R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037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47114" y="500063"/>
            <a:ext cx="6583680" cy="794166"/>
          </a:xfrm>
        </p:spPr>
        <p:txBody>
          <a:bodyPr>
            <a:normAutofit/>
          </a:bodyPr>
          <a:lstStyle/>
          <a:p>
            <a:r>
              <a:rPr lang="en-GB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  <a:ea typeface="+mn-ea"/>
                <a:cs typeface="+mn-cs"/>
              </a:rPr>
              <a:t>POLUAN</a:t>
            </a:r>
            <a:r>
              <a:rPr lang="ro-RO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  <a:ea typeface="+mn-ea"/>
                <a:cs typeface="+mn-cs"/>
              </a:rPr>
              <a:t>Ț</a:t>
            </a:r>
            <a:r>
              <a:rPr lang="en-GB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  <a:ea typeface="+mn-ea"/>
                <a:cs typeface="+mn-cs"/>
              </a:rPr>
              <a:t>I</a:t>
            </a:r>
            <a:r>
              <a:rPr lang="ro-RO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  <a:ea typeface="+mn-ea"/>
                <a:cs typeface="+mn-cs"/>
              </a:rPr>
              <a:t>I </a:t>
            </a:r>
            <a:r>
              <a:rPr lang="ro-RO" sz="3600" i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  <a:ea typeface="+mn-ea"/>
                <a:cs typeface="+mn-cs"/>
              </a:rPr>
              <a:t>APEI			2/2</a:t>
            </a:r>
            <a:endParaRPr lang="ro-RO" sz="3600" i="1" dirty="0">
              <a:ln w="0"/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Lucida Bright" pitchFamily="18" charset="0"/>
              <a:ea typeface="+mn-ea"/>
              <a:cs typeface="+mn-cs"/>
            </a:endParaRPr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13</a:t>
            </a:fld>
            <a:endParaRPr lang="ro-RO"/>
          </a:p>
        </p:txBody>
      </p:sp>
      <p:pic>
        <p:nvPicPr>
          <p:cNvPr id="8" name="I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CasetăText 9">
            <a:hlinkClick r:id="rId3" action="ppaction://hlinksldjump"/>
          </p:cNvPr>
          <p:cNvSpPr txBox="1"/>
          <p:nvPr/>
        </p:nvSpPr>
        <p:spPr>
          <a:xfrm>
            <a:off x="9893365" y="6259810"/>
            <a:ext cx="12009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Cuprins </a:t>
            </a:r>
            <a:endParaRPr lang="ro-R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0456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tăText 3"/>
          <p:cNvSpPr txBox="1"/>
          <p:nvPr/>
        </p:nvSpPr>
        <p:spPr>
          <a:xfrm>
            <a:off x="675249" y="481166"/>
            <a:ext cx="7582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SCHIMBAREA ÎNCEPE CU TINE</a:t>
            </a:r>
            <a:r>
              <a:rPr lang="en-GB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 !</a:t>
            </a:r>
            <a:endParaRPr lang="ro-RO" sz="3600" i="1" dirty="0">
              <a:ln w="0"/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Lucida Bright" pitchFamily="18" charset="0"/>
            </a:endParaRPr>
          </a:p>
        </p:txBody>
      </p:sp>
      <p:sp>
        <p:nvSpPr>
          <p:cNvPr id="5" name="CasetăText 4"/>
          <p:cNvSpPr txBox="1"/>
          <p:nvPr/>
        </p:nvSpPr>
        <p:spPr>
          <a:xfrm>
            <a:off x="302715" y="1365087"/>
            <a:ext cx="102975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Nu arunca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substanţe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chimice sau ulei prin sistemul de scurgere – adică vopsea, lacuri, insecticide, medicamente, ulei de gătit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ulei de motor. Toate astea poluează apa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, în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acelaşi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timp, deteriorează conductele. 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Află 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dacă există centre de colectare pentru aceste materiale în cartierul tău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returnează medicamentele vechi la cea mai apropiată </a:t>
            </a:r>
            <a:r>
              <a:rPr lang="ro-R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farmacie.</a:t>
            </a:r>
            <a:endParaRPr lang="ro-R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Nu 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arunca gunoaie în râuri, în lacuri sau în </a:t>
            </a:r>
            <a:r>
              <a:rPr lang="ro-R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mare. 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Gunoaiele aruncate pot ajunge la mari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distanţe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, cărate de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curenţii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marini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de vânt. De asemenea, ele pot ucide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peştii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, alte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vieţuitoare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marine sau păsările.</a:t>
            </a:r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14</a:t>
            </a:fld>
            <a:endParaRPr lang="ro-RO"/>
          </a:p>
        </p:txBody>
      </p:sp>
      <p:sp>
        <p:nvSpPr>
          <p:cNvPr id="7" name="CasetăText 6">
            <a:hlinkClick r:id="rId2" action="ppaction://hlinksldjump"/>
          </p:cNvPr>
          <p:cNvSpPr txBox="1"/>
          <p:nvPr/>
        </p:nvSpPr>
        <p:spPr>
          <a:xfrm>
            <a:off x="9893365" y="6259810"/>
            <a:ext cx="12009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Cuprins </a:t>
            </a:r>
            <a:endParaRPr lang="ro-R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36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tăText 3"/>
          <p:cNvSpPr txBox="1"/>
          <p:nvPr/>
        </p:nvSpPr>
        <p:spPr>
          <a:xfrm>
            <a:off x="675249" y="481166"/>
            <a:ext cx="7582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SCHIMBAREA ÎNCEPE CU TINE</a:t>
            </a:r>
            <a:r>
              <a:rPr lang="en-GB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 !</a:t>
            </a:r>
            <a:endParaRPr lang="ro-RO" sz="3600" i="1" dirty="0">
              <a:ln w="0"/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Lucida Bright" pitchFamily="18" charset="0"/>
            </a:endParaRPr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15</a:t>
            </a:fld>
            <a:endParaRPr lang="ro-RO"/>
          </a:p>
        </p:txBody>
      </p:sp>
      <p:pic>
        <p:nvPicPr>
          <p:cNvPr id="7" name="I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435" y="1433512"/>
            <a:ext cx="4267200" cy="5105400"/>
          </a:xfrm>
          <a:prstGeom prst="rect">
            <a:avLst/>
          </a:prstGeom>
        </p:spPr>
      </p:pic>
      <p:sp>
        <p:nvSpPr>
          <p:cNvPr id="8" name="CasetăText 7">
            <a:hlinkClick r:id="rId3" action="ppaction://hlinksldjump"/>
          </p:cNvPr>
          <p:cNvSpPr txBox="1"/>
          <p:nvPr/>
        </p:nvSpPr>
        <p:spPr>
          <a:xfrm>
            <a:off x="9893365" y="6259810"/>
            <a:ext cx="12009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Cuprins </a:t>
            </a:r>
            <a:endParaRPr lang="ro-R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018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tăText 3"/>
          <p:cNvSpPr txBox="1"/>
          <p:nvPr/>
        </p:nvSpPr>
        <p:spPr>
          <a:xfrm>
            <a:off x="1114749" y="546940"/>
            <a:ext cx="7031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CUM S</a:t>
            </a:r>
            <a:r>
              <a:rPr lang="ro-RO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Ă</a:t>
            </a:r>
            <a:r>
              <a:rPr lang="en-GB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 ECONOMISESTI APA ?</a:t>
            </a:r>
            <a:endParaRPr lang="ro-RO" sz="3600" i="1" dirty="0">
              <a:ln w="0"/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Lucida Bright" pitchFamily="18" charset="0"/>
            </a:endParaRPr>
          </a:p>
        </p:txBody>
      </p:sp>
      <p:sp>
        <p:nvSpPr>
          <p:cNvPr id="5" name="CasetăText 4"/>
          <p:cNvSpPr txBox="1"/>
          <p:nvPr/>
        </p:nvSpPr>
        <p:spPr>
          <a:xfrm>
            <a:off x="313387" y="1391394"/>
            <a:ext cx="1087954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 Fă un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duş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, în loc de baie; astfel consumi de patru ori mai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puţină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apă. Nu e doar ecologic, ci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economic!</a:t>
            </a:r>
            <a:endParaRPr lang="ro-R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Închide robinetul cât timp te speli pe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dinţi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Verifică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repară robinetele. Robinetele care curg, duc la pierderea a circa 25 de litri de apă pe zi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asta se poate rezolva cu o simplă garnitură nouă.</a:t>
            </a:r>
            <a:endParaRPr lang="ro-RO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 Păstrează apa de ploaie. O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poţi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colecta în butoaie goale sau le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poţi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cere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părinţilor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să monteze un bazin care să adune apa ce curge pe </a:t>
            </a:r>
            <a:r>
              <a:rPr lang="ro-RO" sz="2400" dirty="0" err="1">
                <a:latin typeface="Arial" panose="020B0604020202020204" pitchFamily="34" charset="0"/>
                <a:cs typeface="Arial" panose="020B0604020202020204" pitchFamily="34" charset="0"/>
              </a:rPr>
              <a:t>streşinile</a:t>
            </a:r>
            <a:r>
              <a:rPr lang="ro-RO" sz="2400" dirty="0">
                <a:latin typeface="Arial" panose="020B0604020202020204" pitchFamily="34" charset="0"/>
                <a:cs typeface="Arial" panose="020B0604020202020204" pitchFamily="34" charset="0"/>
              </a:rPr>
              <a:t> casei. 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o-RO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16</a:t>
            </a:fld>
            <a:endParaRPr lang="ro-RO"/>
          </a:p>
        </p:txBody>
      </p:sp>
      <p:sp>
        <p:nvSpPr>
          <p:cNvPr id="7" name="CasetăText 6">
            <a:hlinkClick r:id="rId3" action="ppaction://hlinksldjump"/>
          </p:cNvPr>
          <p:cNvSpPr txBox="1"/>
          <p:nvPr/>
        </p:nvSpPr>
        <p:spPr>
          <a:xfrm>
            <a:off x="9893365" y="6259810"/>
            <a:ext cx="12009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Cuprins </a:t>
            </a:r>
            <a:endParaRPr lang="ro-R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431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67000"/>
            <a:lum/>
          </a:blip>
          <a:srcRect/>
          <a:stretch>
            <a:fillRect l="-12000" t="2000" r="19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83457" y="1263992"/>
            <a:ext cx="770854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hlinkClick r:id="rId3"/>
              </a:rPr>
              <a:t>http://descoperanatura.blogspot.ro/2011/04/apa-izvorul-vietii.html</a:t>
            </a:r>
            <a:endParaRPr lang="en-US" sz="2400" dirty="0" smtClean="0"/>
          </a:p>
          <a:p>
            <a:pPr marL="342900" indent="-342900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hlinkClick r:id="rId4"/>
              </a:rPr>
              <a:t>https://www.google.ro/search?q=apa+izvorul+vietii&amp;biw=1440&amp;bih=789&amp;tbm=isch&amp;tbo=u&amp;source=univ&amp;sa=X&amp;ved=0ahUKEwiJy5Cy_MXLAhXH1A4KHXmIB-IQsAQIHw&amp;dpr=1</a:t>
            </a:r>
            <a:endParaRPr lang="en-US" sz="2400" dirty="0" smtClean="0"/>
          </a:p>
          <a:p>
            <a:pPr marL="342900" indent="-342900"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hlinkClick r:id="rId5"/>
              </a:rPr>
              <a:t>http://ecotrust.ro/ro/blog-ecotrust/50-apa</a:t>
            </a:r>
            <a:endParaRPr lang="en-US" sz="2400" dirty="0" smtClean="0"/>
          </a:p>
          <a:p>
            <a:pPr marL="342900" indent="-342900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hlinkClick r:id="rId6"/>
              </a:rPr>
              <a:t>https://ro.wikipedia.org/wiki/Ap%C4%83</a:t>
            </a:r>
            <a:endParaRPr lang="en-US" sz="2400" dirty="0" smtClean="0"/>
          </a:p>
          <a:p>
            <a:pPr marL="342900" indent="-342900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hlinkClick r:id="rId7"/>
              </a:rPr>
              <a:t>https://luminarasaritului.wordpress.com/tag/apa-miracolul-vietii/</a:t>
            </a:r>
            <a:endParaRPr lang="en-US" sz="2400" dirty="0" smtClean="0"/>
          </a:p>
          <a:p>
            <a:pPr marL="342900" indent="-342900"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marL="342900" indent="-342900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hlinkClick r:id="rId8"/>
              </a:rPr>
              <a:t>http://protectio.org/apa-%E2%80%93-o-resursa-naturala-pretioasa</a:t>
            </a:r>
            <a:r>
              <a:rPr lang="en-US" sz="2400" dirty="0" smtClean="0">
                <a:hlinkClick r:id="rId8"/>
              </a:rPr>
              <a:t>/</a:t>
            </a:r>
            <a:endParaRPr lang="en-US" sz="2400" dirty="0" smtClean="0"/>
          </a:p>
          <a:p>
            <a:pPr marL="342900" indent="-342900"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marL="342900" indent="-342900"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marL="342900" indent="-342900"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  <p:sp>
        <p:nvSpPr>
          <p:cNvPr id="7" name="CasetăText 6"/>
          <p:cNvSpPr txBox="1"/>
          <p:nvPr/>
        </p:nvSpPr>
        <p:spPr>
          <a:xfrm>
            <a:off x="6579542" y="583542"/>
            <a:ext cx="8332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BIOGRAFIE </a:t>
            </a:r>
            <a:r>
              <a:rPr lang="en-GB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: </a:t>
            </a:r>
            <a:endParaRPr lang="ro-RO" sz="3600" i="1" dirty="0">
              <a:ln w="0"/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Lucida Bright" pitchFamily="18" charset="0"/>
            </a:endParaRPr>
          </a:p>
        </p:txBody>
      </p:sp>
      <p:sp>
        <p:nvSpPr>
          <p:cNvPr id="8" name="CasetăText 7">
            <a:hlinkClick r:id="rId9" action="ppaction://hlinksldjump"/>
          </p:cNvPr>
          <p:cNvSpPr txBox="1"/>
          <p:nvPr/>
        </p:nvSpPr>
        <p:spPr>
          <a:xfrm>
            <a:off x="9893365" y="6259810"/>
            <a:ext cx="12009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Cuprins </a:t>
            </a:r>
            <a:endParaRPr lang="ro-R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294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695262"/>
            <a:ext cx="6637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</a:rPr>
              <a:t>CUPRINS</a:t>
            </a:r>
            <a:endParaRPr lang="en-US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Bright" pitchFamily="18" charset="0"/>
            </a:endParaRPr>
          </a:p>
        </p:txBody>
      </p:sp>
      <p:sp>
        <p:nvSpPr>
          <p:cNvPr id="2" name="Substituent număr diapozitiv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2</a:t>
            </a:fld>
            <a:endParaRPr lang="ro-RO" dirty="0"/>
          </a:p>
        </p:txBody>
      </p:sp>
      <p:sp>
        <p:nvSpPr>
          <p:cNvPr id="7" name="TextBox 3"/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4074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  <a:hlinkClick r:id="rId2" action="ppaction://hlinksldjump"/>
              </a:rPr>
              <a:t>CE ESTE APA 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  <a:hlinkClick r:id="rId2" action="ppaction://hlinksldjump"/>
              </a:rPr>
              <a:t>?</a:t>
            </a:r>
            <a:endParaRPr lang="ro-RO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Bright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o-RO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  <a:hlinkClick r:id="rId3" action="ppaction://hlinksldjump"/>
              </a:rPr>
              <a:t>DE CE APA ESTE IZVORUL VIE</a:t>
            </a:r>
            <a:r>
              <a:rPr lang="ro-RO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  <a:hlinkClick r:id="rId3" action="ppaction://hlinksldjump"/>
              </a:rPr>
              <a:t>Ț</a:t>
            </a:r>
            <a:r>
              <a:rPr lang="ro-RO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  <a:hlinkClick r:id="rId3" action="ppaction://hlinksldjump"/>
              </a:rPr>
              <a:t>II ?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  <a:hlinkClick r:id="rId3" action="ppaction://hlinksldjump"/>
              </a:rPr>
              <a:t> </a:t>
            </a:r>
            <a:endParaRPr lang="ro-RO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Bright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  <a:hlinkClick r:id="rId4" action="ppaction://hlinksldjump"/>
              </a:rPr>
              <a:t>BENEFICIILE APEI </a:t>
            </a:r>
            <a:endParaRPr lang="ro-RO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Bright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  <a:hlinkClick r:id="rId5" action="ppaction://hlinksldjump"/>
              </a:rPr>
              <a:t>POLUAN</a:t>
            </a:r>
            <a:r>
              <a:rPr lang="ro-RO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  <a:hlinkClick r:id="rId5" action="ppaction://hlinksldjump"/>
              </a:rPr>
              <a:t>Ț</a:t>
            </a:r>
            <a:r>
              <a:rPr lang="en-GB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  <a:hlinkClick r:id="rId5" action="ppaction://hlinksldjump"/>
              </a:rPr>
              <a:t>I</a:t>
            </a:r>
            <a:r>
              <a:rPr lang="ro-RO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  <a:hlinkClick r:id="rId5" action="ppaction://hlinksldjump"/>
              </a:rPr>
              <a:t>I </a:t>
            </a:r>
            <a:r>
              <a:rPr lang="ro-RO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  <a:hlinkClick r:id="rId5" action="ppaction://hlinksldjump"/>
              </a:rPr>
              <a:t>APEI</a:t>
            </a:r>
            <a:endParaRPr lang="ro-RO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Bright" panose="020406020505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o-RO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  <a:hlinkClick r:id="rId6" action="ppaction://hlinksldjump"/>
              </a:rPr>
              <a:t>SCHIMBAREA ÎNCEPE CU TINE</a:t>
            </a:r>
            <a:r>
              <a:rPr lang="en-GB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anose="02040602050505020304" pitchFamily="18" charset="0"/>
                <a:hlinkClick r:id="rId6" action="ppaction://hlinksldjump"/>
              </a:rPr>
              <a:t> !</a:t>
            </a:r>
            <a:endParaRPr lang="ro-RO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Bright" panose="020406020505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Bright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Br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0763" y="322729"/>
            <a:ext cx="6637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CE ESTE APA ? </a:t>
            </a:r>
            <a:endParaRPr lang="en-US" sz="3600" i="1" dirty="0">
              <a:ln w="0"/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Lucida Bright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3405" y="1235460"/>
            <a:ext cx="68948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vi-V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 </a:t>
            </a:r>
            <a:r>
              <a:rPr lang="vi-VN" sz="2800" dirty="0"/>
              <a:t>este un lichid inodor, insipid și incolor, de cele mai multe ori, sau ușor albăstrui sau chiar verzui în straturi groase. </a:t>
            </a:r>
            <a:endParaRPr lang="ro-RO" sz="2800" dirty="0"/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vi-V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Apa</a:t>
            </a:r>
            <a:r>
              <a:rPr lang="vi-VN" sz="2800" dirty="0"/>
              <a:t> este o substanță absolut indispensabilă vieții, indiferent de forma acesteia, fiind unul dintre cei mai universali solvenți. </a:t>
            </a:r>
            <a:endParaRPr lang="ro-RO" sz="2800" dirty="0"/>
          </a:p>
        </p:txBody>
      </p:sp>
      <p:sp>
        <p:nvSpPr>
          <p:cNvPr id="2" name="Substituent număr diapozitiv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3</a:t>
            </a:fld>
            <a:endParaRPr lang="ro-RO" dirty="0"/>
          </a:p>
        </p:txBody>
      </p:sp>
      <p:sp>
        <p:nvSpPr>
          <p:cNvPr id="7" name="CasetăText 6">
            <a:hlinkClick r:id="rId2" action="ppaction://hlinksldjump"/>
          </p:cNvPr>
          <p:cNvSpPr txBox="1"/>
          <p:nvPr/>
        </p:nvSpPr>
        <p:spPr>
          <a:xfrm>
            <a:off x="9893365" y="6259810"/>
            <a:ext cx="12009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Cuprins </a:t>
            </a:r>
            <a:endParaRPr lang="ro-R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0" t="-1" r="15081" b="1655"/>
          <a:stretch/>
        </p:blipFill>
        <p:spPr>
          <a:xfrm>
            <a:off x="8176846" y="2684470"/>
            <a:ext cx="3610707" cy="2786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72009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0763" y="322729"/>
            <a:ext cx="6637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CE ESTE APA ? </a:t>
            </a:r>
            <a:endParaRPr lang="en-US" sz="3600" i="1" dirty="0">
              <a:ln w="0"/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Lucida Bright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3405" y="1235460"/>
            <a:ext cx="739105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vi-V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Apa</a:t>
            </a:r>
            <a:r>
              <a:rPr lang="vi-VN" sz="2800" dirty="0" smtClean="0"/>
              <a:t> </a:t>
            </a:r>
            <a:r>
              <a:rPr lang="vi-VN" sz="2800" dirty="0"/>
              <a:t>este un compus chimic al hidrogenului și al oxigenului, având formula chimică brută H</a:t>
            </a:r>
            <a:r>
              <a:rPr lang="vi-VN" sz="2800" baseline="-25000" dirty="0"/>
              <a:t>2</a:t>
            </a:r>
            <a:r>
              <a:rPr lang="vi-VN" sz="2800" dirty="0"/>
              <a:t>O.</a:t>
            </a:r>
            <a:endParaRPr lang="ro-RO" sz="2800" dirty="0"/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vi-VN" sz="2800" dirty="0"/>
              <a:t> </a:t>
            </a:r>
            <a:r>
              <a:rPr lang="vi-V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Apa</a:t>
            </a:r>
            <a:r>
              <a:rPr lang="vi-VN" sz="2800" dirty="0"/>
              <a:t> este una din substanțele cele mai răspândite pe planeta Pământ, formând unul din învelișurile acesteia, </a:t>
            </a:r>
            <a:r>
              <a:rPr lang="vi-VN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hidrosfera</a:t>
            </a:r>
            <a:r>
              <a:rPr lang="vi-VN" sz="2800" dirty="0"/>
              <a:t>.</a:t>
            </a:r>
            <a:endParaRPr lang="en-US" sz="2800" dirty="0"/>
          </a:p>
        </p:txBody>
      </p:sp>
      <p:sp>
        <p:nvSpPr>
          <p:cNvPr id="2" name="Substituent număr diapozitiv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4</a:t>
            </a:fld>
            <a:endParaRPr lang="ro-RO" dirty="0"/>
          </a:p>
        </p:txBody>
      </p:sp>
      <p:sp>
        <p:nvSpPr>
          <p:cNvPr id="7" name="CasetăText 6">
            <a:hlinkClick r:id="rId2" action="ppaction://hlinksldjump"/>
          </p:cNvPr>
          <p:cNvSpPr txBox="1"/>
          <p:nvPr/>
        </p:nvSpPr>
        <p:spPr>
          <a:xfrm>
            <a:off x="9893365" y="6259810"/>
            <a:ext cx="12009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Cuprins </a:t>
            </a:r>
            <a:endParaRPr lang="ro-R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I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125" y="2630218"/>
            <a:ext cx="3219450" cy="25755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218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reptunghi 4"/>
          <p:cNvSpPr/>
          <p:nvPr/>
        </p:nvSpPr>
        <p:spPr>
          <a:xfrm>
            <a:off x="616105" y="489331"/>
            <a:ext cx="92672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DE CE APA ESTE IZVORUL VIEȚII ?</a:t>
            </a:r>
            <a:r>
              <a:rPr lang="en-US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 </a:t>
            </a:r>
            <a:r>
              <a:rPr lang="ro-RO" sz="3600" i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	</a:t>
            </a:r>
            <a:r>
              <a:rPr lang="en-US" sz="2400" i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1/2</a:t>
            </a:r>
            <a:endParaRPr lang="ro-RO" sz="2400" i="1" dirty="0">
              <a:ln w="0"/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Lucida Bright" pitchFamily="18" charset="0"/>
            </a:endParaRPr>
          </a:p>
        </p:txBody>
      </p:sp>
      <p:sp>
        <p:nvSpPr>
          <p:cNvPr id="8" name="CasetăText 7"/>
          <p:cNvSpPr txBox="1"/>
          <p:nvPr/>
        </p:nvSpPr>
        <p:spPr>
          <a:xfrm>
            <a:off x="471267" y="1135662"/>
            <a:ext cx="774744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o-R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 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are rolul de a ne hidrata organismul, de a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hrani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tesuturile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si oasele</a:t>
            </a:r>
            <a:r>
              <a:rPr lang="ro-R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Fara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apa </a:t>
            </a:r>
            <a:r>
              <a:rPr lang="ro-R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o-RO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alimentatia</a:t>
            </a:r>
            <a:r>
              <a:rPr lang="ro-R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noastra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nu ar mai exista si am avea de suferit , dar omul de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astazi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nu are timp sa-si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puna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intrebarea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"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Ce se poate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intampla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fara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de apa,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fara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de izvoare ?" </a:t>
            </a:r>
            <a:r>
              <a:rPr lang="ro-R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. 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Cineva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adica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Creatorul avut grija de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intreg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pamantul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pentru ai da tot ceea ce este necesar</a:t>
            </a:r>
            <a:r>
              <a:rPr lang="ro-R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Organismul 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este construit in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asa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fel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incat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recunoaste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mult mai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usor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doar produsele naturale , pe cele prefabricate le </a:t>
            </a:r>
            <a:r>
              <a:rPr lang="ro-RO" sz="2000" dirty="0" err="1">
                <a:latin typeface="Arial" panose="020B0604020202020204" pitchFamily="34" charset="0"/>
                <a:cs typeface="Arial" panose="020B0604020202020204" pitchFamily="34" charset="0"/>
              </a:rPr>
              <a:t>proceseaza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mult mai greu.</a:t>
            </a:r>
          </a:p>
        </p:txBody>
      </p:sp>
      <p:pic>
        <p:nvPicPr>
          <p:cNvPr id="9" name="Imagin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709" y="2285411"/>
            <a:ext cx="3973291" cy="357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ubstituent număr diapozitiv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5</a:t>
            </a:fld>
            <a:endParaRPr lang="ro-RO"/>
          </a:p>
        </p:txBody>
      </p:sp>
      <p:sp>
        <p:nvSpPr>
          <p:cNvPr id="6" name="CasetăText 5">
            <a:hlinkClick r:id="rId3" action="ppaction://hlinksldjump"/>
          </p:cNvPr>
          <p:cNvSpPr txBox="1"/>
          <p:nvPr/>
        </p:nvSpPr>
        <p:spPr>
          <a:xfrm>
            <a:off x="9893365" y="6259810"/>
            <a:ext cx="12009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Cuprins </a:t>
            </a:r>
            <a:endParaRPr lang="ro-R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652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37882" y="1139064"/>
            <a:ext cx="730613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b="1" dirty="0" smtClean="0"/>
              <a:t>     </a:t>
            </a:r>
            <a:r>
              <a:rPr lang="ro-R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o-R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 smtClean="0"/>
              <a:t>constituie</a:t>
            </a:r>
            <a:r>
              <a:rPr lang="en-US" sz="2800" dirty="0" smtClean="0"/>
              <a:t> 70% din </a:t>
            </a:r>
            <a:r>
              <a:rPr lang="en-US" sz="2800" dirty="0" err="1" smtClean="0"/>
              <a:t>tesuturile</a:t>
            </a:r>
            <a:r>
              <a:rPr lang="en-US" sz="2800" dirty="0" smtClean="0"/>
              <a:t> </a:t>
            </a:r>
            <a:r>
              <a:rPr lang="en-US" sz="2800" dirty="0" err="1" smtClean="0"/>
              <a:t>corpului</a:t>
            </a:r>
            <a:r>
              <a:rPr lang="en-US" sz="2800" dirty="0" smtClean="0"/>
              <a:t> </a:t>
            </a:r>
            <a:r>
              <a:rPr lang="en-US" sz="2800" dirty="0" err="1" smtClean="0"/>
              <a:t>uman</a:t>
            </a:r>
            <a:r>
              <a:rPr lang="en-US" sz="2800" dirty="0" smtClean="0"/>
              <a:t>, 80% din </a:t>
            </a:r>
            <a:r>
              <a:rPr lang="en-US" sz="2800" dirty="0" err="1" smtClean="0"/>
              <a:t>sange</a:t>
            </a:r>
            <a:r>
              <a:rPr lang="en-US" sz="2800" dirty="0" smtClean="0"/>
              <a:t>, 90% din </a:t>
            </a:r>
            <a:r>
              <a:rPr lang="en-US" sz="2800" dirty="0" err="1" smtClean="0"/>
              <a:t>creier</a:t>
            </a:r>
            <a:r>
              <a:rPr lang="en-US" sz="2800" dirty="0" smtClean="0"/>
              <a:t>. </a:t>
            </a:r>
            <a:endParaRPr lang="ro-RO" sz="2800" dirty="0" smtClean="0"/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err="1" smtClean="0"/>
              <a:t>Omul</a:t>
            </a:r>
            <a:r>
              <a:rPr lang="en-US" sz="2800" dirty="0" smtClean="0"/>
              <a:t> </a:t>
            </a:r>
            <a:r>
              <a:rPr lang="en-US" sz="2800" dirty="0" err="1" smtClean="0"/>
              <a:t>pierde</a:t>
            </a:r>
            <a:r>
              <a:rPr lang="en-US" sz="2800" dirty="0" smtClean="0"/>
              <a:t> </a:t>
            </a:r>
            <a:r>
              <a:rPr lang="en-US" sz="2800" dirty="0" err="1" smtClean="0"/>
              <a:t>zilnic</a:t>
            </a:r>
            <a:r>
              <a:rPr lang="en-US" sz="2800" dirty="0" smtClean="0"/>
              <a:t> </a:t>
            </a:r>
            <a:r>
              <a:rPr lang="en-US" sz="2800" dirty="0" err="1" smtClean="0"/>
              <a:t>prin</a:t>
            </a:r>
            <a:r>
              <a:rPr lang="en-US" sz="2800" dirty="0" smtClean="0"/>
              <a:t> </a:t>
            </a:r>
            <a:r>
              <a:rPr lang="en-US" sz="2800" dirty="0" err="1" smtClean="0"/>
              <a:t>transpiratie</a:t>
            </a:r>
            <a:r>
              <a:rPr lang="en-US" sz="2800" dirty="0" smtClean="0"/>
              <a:t> </a:t>
            </a:r>
            <a:r>
              <a:rPr lang="en-US" sz="2800" dirty="0" err="1" smtClean="0"/>
              <a:t>si</a:t>
            </a:r>
            <a:r>
              <a:rPr lang="en-US" sz="2800" dirty="0" smtClean="0"/>
              <a:t> </a:t>
            </a:r>
            <a:r>
              <a:rPr lang="en-US" sz="2800" dirty="0" err="1" smtClean="0"/>
              <a:t>prin</a:t>
            </a:r>
            <a:r>
              <a:rPr lang="en-US" sz="2800" dirty="0" smtClean="0"/>
              <a:t> </a:t>
            </a:r>
            <a:r>
              <a:rPr lang="en-US" sz="2800" dirty="0" err="1" smtClean="0"/>
              <a:t>secretii</a:t>
            </a:r>
            <a:r>
              <a:rPr lang="en-US" sz="2800" dirty="0" smtClean="0"/>
              <a:t> </a:t>
            </a:r>
            <a:r>
              <a:rPr lang="en-US" sz="2800" dirty="0" err="1" smtClean="0"/>
              <a:t>naturale</a:t>
            </a:r>
            <a:r>
              <a:rPr lang="en-US" sz="2800" dirty="0" smtClean="0"/>
              <a:t> </a:t>
            </a:r>
            <a:r>
              <a:rPr lang="en-US" sz="2800" dirty="0" err="1" smtClean="0"/>
              <a:t>pana</a:t>
            </a:r>
            <a:r>
              <a:rPr lang="en-US" sz="2800" dirty="0" smtClean="0"/>
              <a:t> la 2,5% </a:t>
            </a:r>
            <a:r>
              <a:rPr lang="en-US" sz="2800" dirty="0" err="1" smtClean="0"/>
              <a:t>liri</a:t>
            </a:r>
            <a:r>
              <a:rPr lang="en-US" sz="2800" dirty="0" smtClean="0"/>
              <a:t> de </a:t>
            </a:r>
            <a:r>
              <a:rPr lang="en-US" sz="2800" dirty="0" err="1" smtClean="0"/>
              <a:t>apa</a:t>
            </a:r>
            <a:r>
              <a:rPr lang="en-US" sz="2800" dirty="0" smtClean="0"/>
              <a:t>.</a:t>
            </a:r>
            <a:endParaRPr lang="ro-RO" sz="2800" dirty="0" smtClean="0"/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800" dirty="0" smtClean="0"/>
              <a:t>Fără</a:t>
            </a:r>
            <a:r>
              <a:rPr lang="en-US" sz="2800" dirty="0" smtClean="0"/>
              <a:t> </a:t>
            </a:r>
            <a:r>
              <a:rPr lang="en-US" sz="2800" dirty="0" err="1" smtClean="0"/>
              <a:t>hrana</a:t>
            </a:r>
            <a:r>
              <a:rPr lang="en-US" sz="2800" dirty="0" smtClean="0"/>
              <a:t>, </a:t>
            </a:r>
            <a:r>
              <a:rPr lang="en-US" sz="2800" dirty="0" err="1" smtClean="0"/>
              <a:t>omul</a:t>
            </a:r>
            <a:r>
              <a:rPr lang="en-US" sz="2800" dirty="0" smtClean="0"/>
              <a:t> </a:t>
            </a:r>
            <a:r>
              <a:rPr lang="en-US" sz="2800" dirty="0" err="1" smtClean="0"/>
              <a:t>poate</a:t>
            </a:r>
            <a:r>
              <a:rPr lang="en-US" sz="2800" dirty="0" smtClean="0"/>
              <a:t> </a:t>
            </a:r>
            <a:r>
              <a:rPr lang="en-US" sz="2800" dirty="0" err="1" smtClean="0"/>
              <a:t>sa</a:t>
            </a:r>
            <a:r>
              <a:rPr lang="en-US" sz="2800" dirty="0" smtClean="0"/>
              <a:t> </a:t>
            </a:r>
            <a:r>
              <a:rPr lang="en-US" sz="2800" dirty="0" err="1" smtClean="0"/>
              <a:t>reziste</a:t>
            </a:r>
            <a:r>
              <a:rPr lang="en-US" sz="2800" dirty="0" smtClean="0"/>
              <a:t> </a:t>
            </a:r>
            <a:r>
              <a:rPr lang="en-US" sz="2800" dirty="0" err="1" smtClean="0"/>
              <a:t>cateva</a:t>
            </a:r>
            <a:r>
              <a:rPr lang="en-US" sz="2800" dirty="0" smtClean="0"/>
              <a:t> </a:t>
            </a:r>
            <a:r>
              <a:rPr lang="en-US" sz="2800" dirty="0" err="1" smtClean="0"/>
              <a:t>saptamani</a:t>
            </a:r>
            <a:r>
              <a:rPr lang="en-US" sz="2800" dirty="0" smtClean="0"/>
              <a:t>, </a:t>
            </a:r>
            <a:r>
              <a:rPr lang="en-US" sz="2800" dirty="0" err="1" smtClean="0"/>
              <a:t>dar</a:t>
            </a:r>
            <a:r>
              <a:rPr lang="en-US" sz="2800" dirty="0" smtClean="0"/>
              <a:t> </a:t>
            </a:r>
            <a:r>
              <a:rPr lang="en-US" sz="2800" dirty="0" err="1" smtClean="0"/>
              <a:t>fara</a:t>
            </a:r>
            <a:r>
              <a:rPr lang="en-US" sz="2800" dirty="0" smtClean="0"/>
              <a:t> </a:t>
            </a:r>
            <a:r>
              <a:rPr lang="en-US" sz="2800" dirty="0" err="1" smtClean="0"/>
              <a:t>apa</a:t>
            </a:r>
            <a:r>
              <a:rPr lang="en-US" sz="2800" dirty="0" smtClean="0"/>
              <a:t>, are </a:t>
            </a:r>
            <a:r>
              <a:rPr lang="en-US" sz="2800" dirty="0" err="1" smtClean="0"/>
              <a:t>zile</a:t>
            </a:r>
            <a:r>
              <a:rPr lang="en-US" sz="2800" dirty="0" smtClean="0"/>
              <a:t> </a:t>
            </a:r>
            <a:r>
              <a:rPr lang="en-US" sz="2800" dirty="0" err="1" smtClean="0"/>
              <a:t>numarate</a:t>
            </a:r>
            <a:r>
              <a:rPr lang="en-US" sz="2800" dirty="0" smtClean="0"/>
              <a:t>. </a:t>
            </a:r>
            <a:endParaRPr lang="ro-RO" sz="2800" dirty="0" smtClean="0"/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800" dirty="0"/>
              <a:t>O</a:t>
            </a:r>
            <a:r>
              <a:rPr lang="en-US" sz="2800" dirty="0" err="1" smtClean="0"/>
              <a:t>mul</a:t>
            </a:r>
            <a:r>
              <a:rPr lang="en-US" sz="2800" dirty="0" smtClean="0"/>
              <a:t> </a:t>
            </a:r>
            <a:r>
              <a:rPr lang="en-US" sz="2800" dirty="0" smtClean="0"/>
              <a:t>modern </a:t>
            </a:r>
            <a:r>
              <a:rPr lang="en-US" sz="2800" dirty="0" err="1" smtClean="0"/>
              <a:t>bea</a:t>
            </a:r>
            <a:r>
              <a:rPr lang="en-US" sz="2800" dirty="0" smtClean="0"/>
              <a:t> </a:t>
            </a:r>
            <a:r>
              <a:rPr lang="en-US" sz="2800" dirty="0" err="1" smtClean="0"/>
              <a:t>mai</a:t>
            </a:r>
            <a:r>
              <a:rPr lang="en-US" sz="2800" dirty="0" smtClean="0"/>
              <a:t> </a:t>
            </a:r>
            <a:r>
              <a:rPr lang="en-US" sz="2800" dirty="0" err="1" smtClean="0"/>
              <a:t>putin</a:t>
            </a:r>
            <a:r>
              <a:rPr lang="en-US" sz="2800" dirty="0" smtClean="0"/>
              <a:t> de 4 </a:t>
            </a:r>
            <a:r>
              <a:rPr lang="en-US" sz="2800" dirty="0" err="1" smtClean="0"/>
              <a:t>pahare</a:t>
            </a:r>
            <a:r>
              <a:rPr lang="en-US" sz="2800" dirty="0" smtClean="0"/>
              <a:t> - </a:t>
            </a:r>
            <a:r>
              <a:rPr lang="en-US" sz="2800" dirty="0" err="1" smtClean="0"/>
              <a:t>nici</a:t>
            </a:r>
            <a:r>
              <a:rPr lang="en-US" sz="2800" dirty="0" smtClean="0"/>
              <a:t> </a:t>
            </a:r>
            <a:r>
              <a:rPr lang="en-US" sz="2800" dirty="0" err="1" smtClean="0"/>
              <a:t>macar</a:t>
            </a:r>
            <a:r>
              <a:rPr lang="en-US" sz="2800" dirty="0" smtClean="0"/>
              <a:t> </a:t>
            </a:r>
            <a:r>
              <a:rPr lang="en-US" sz="2800" dirty="0" err="1" smtClean="0"/>
              <a:t>jumatate</a:t>
            </a:r>
            <a:r>
              <a:rPr lang="en-US" sz="2800" dirty="0" smtClean="0"/>
              <a:t> din </a:t>
            </a:r>
            <a:r>
              <a:rPr lang="en-US" sz="2800" dirty="0" err="1" smtClean="0"/>
              <a:t>norma</a:t>
            </a:r>
            <a:r>
              <a:rPr lang="en-US" sz="2800" dirty="0" smtClean="0"/>
              <a:t> </a:t>
            </a:r>
            <a:r>
              <a:rPr lang="en-US" sz="2800" dirty="0" err="1" smtClean="0"/>
              <a:t>zilnica</a:t>
            </a:r>
            <a:r>
              <a:rPr lang="en-US" sz="2800" dirty="0" smtClean="0"/>
              <a:t>. 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36761" y="473982"/>
            <a:ext cx="8883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Lucida Bright" panose="02040602050505020304" pitchFamily="18" charset="0"/>
              </a:rPr>
              <a:t>   </a:t>
            </a:r>
            <a:r>
              <a:rPr lang="ro-RO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DE CE APA ESTE IZVORUL </a:t>
            </a:r>
            <a:r>
              <a:rPr lang="ro-RO" sz="3600" i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VIEȚII </a:t>
            </a:r>
            <a:r>
              <a:rPr lang="ro-RO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?</a:t>
            </a:r>
            <a:r>
              <a:rPr lang="en-US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  </a:t>
            </a:r>
            <a:r>
              <a:rPr lang="en-US" sz="2400" b="1" i="1" dirty="0" smtClean="0">
                <a:latin typeface="Lucida Bright" panose="02040602050505020304" pitchFamily="18" charset="0"/>
              </a:rPr>
              <a:t>2/2</a:t>
            </a:r>
            <a:endParaRPr lang="ro-RO" sz="2400" b="1" i="1" dirty="0">
              <a:latin typeface="Lucida Bright" panose="02040602050505020304" pitchFamily="18" charset="0"/>
            </a:endParaRPr>
          </a:p>
        </p:txBody>
      </p:sp>
      <p:sp>
        <p:nvSpPr>
          <p:cNvPr id="2" name="Substituent număr diapozitiv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6</a:t>
            </a:fld>
            <a:endParaRPr lang="ro-RO"/>
          </a:p>
        </p:txBody>
      </p:sp>
      <p:sp>
        <p:nvSpPr>
          <p:cNvPr id="9" name="CasetăText 8">
            <a:hlinkClick r:id="rId2" action="ppaction://hlinksldjump"/>
          </p:cNvPr>
          <p:cNvSpPr txBox="1"/>
          <p:nvPr/>
        </p:nvSpPr>
        <p:spPr>
          <a:xfrm>
            <a:off x="9893365" y="6259810"/>
            <a:ext cx="12009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Cuprins </a:t>
            </a:r>
            <a:endParaRPr lang="ro-R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3" b="13"/>
          <a:stretch/>
        </p:blipFill>
        <p:spPr>
          <a:xfrm>
            <a:off x="7907954" y="1964416"/>
            <a:ext cx="4148491" cy="43919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2284" y="1538618"/>
            <a:ext cx="9953613" cy="5194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vi-VN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recând peste aspectele simbolice şi psihologice ale </a:t>
            </a:r>
            <a:r>
              <a:rPr lang="vi-VN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apei </a:t>
            </a:r>
            <a:r>
              <a:rPr lang="vi-VN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simbolistica poate fi redusă la </a:t>
            </a:r>
            <a:r>
              <a:rPr lang="vi-VN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trei</a:t>
            </a:r>
            <a:r>
              <a:rPr lang="vi-VN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trăsături dominante:</a:t>
            </a:r>
            <a:br>
              <a:rPr lang="vi-VN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vi-VN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- apa ca sursă de viaţă şi de sănătate;</a:t>
            </a:r>
            <a:br>
              <a:rPr lang="vi-VN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vi-VN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- apa ca mijloc fizic de purificare şi regenerare;</a:t>
            </a:r>
            <a:br>
              <a:rPr lang="vi-VN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vi-VN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- apa ca element terapeutic şi aliment fundamental.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vi-VN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vi-VN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vi-VN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 </a:t>
            </a:r>
            <a:r>
              <a:rPr lang="vi-VN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vindecă şi întinereşte, incită forţele latente le organismului, dirijând activităţi organice, exercitând în organism acţiuni mult superioare multor medicamente.</a:t>
            </a:r>
            <a:r>
              <a:rPr lang="vi-V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vi-VN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vi-VN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ubstituent număr diapozitiv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7</a:t>
            </a:fld>
            <a:endParaRPr lang="ro-RO"/>
          </a:p>
        </p:txBody>
      </p:sp>
      <p:sp>
        <p:nvSpPr>
          <p:cNvPr id="5" name="Titlu 1"/>
          <p:cNvSpPr>
            <a:spLocks noGrp="1"/>
          </p:cNvSpPr>
          <p:nvPr>
            <p:ph type="title"/>
          </p:nvPr>
        </p:nvSpPr>
        <p:spPr>
          <a:xfrm>
            <a:off x="834544" y="408317"/>
            <a:ext cx="9097108" cy="1507067"/>
          </a:xfrm>
        </p:spPr>
        <p:txBody>
          <a:bodyPr>
            <a:normAutofit/>
          </a:bodyPr>
          <a:lstStyle/>
          <a:p>
            <a:r>
              <a:rPr lang="ro-RO" i="1" cap="none" dirty="0">
                <a:ln w="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Apa este un factor Indispensabil </a:t>
            </a:r>
            <a:r>
              <a:rPr lang="ro-RO" i="1" cap="none" dirty="0" smtClean="0">
                <a:ln w="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vieții </a:t>
            </a:r>
            <a:r>
              <a:rPr lang="ro-RO" i="1" cap="none" dirty="0">
                <a:ln w="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!</a:t>
            </a:r>
            <a:endParaRPr lang="ro-RO" i="1" cap="none" dirty="0">
              <a:ln w="0"/>
              <a:solidFill>
                <a:schemeClr val="accent1">
                  <a:lumMod val="20000"/>
                  <a:lumOff val="8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7" name="CasetăText 6">
            <a:hlinkClick r:id="rId2" action="ppaction://hlinksldjump"/>
          </p:cNvPr>
          <p:cNvSpPr txBox="1"/>
          <p:nvPr/>
        </p:nvSpPr>
        <p:spPr>
          <a:xfrm>
            <a:off x="9893365" y="6259810"/>
            <a:ext cx="12009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Cuprins </a:t>
            </a:r>
            <a:endParaRPr lang="ro-R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0" t="-1" r="15081" b="1655"/>
          <a:stretch/>
        </p:blipFill>
        <p:spPr>
          <a:xfrm>
            <a:off x="8395995" y="2270107"/>
            <a:ext cx="3012612" cy="23253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26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04799" y="221567"/>
            <a:ext cx="10855569" cy="378772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o-RO" sz="3600" i="1" dirty="0" smtClean="0">
                <a:ln w="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Încă din cele mai vechi timpuri </a:t>
            </a:r>
            <a:r>
              <a:rPr lang="ro-RO" sz="3600" i="1" dirty="0" err="1" smtClean="0">
                <a:ln w="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aşezările</a:t>
            </a:r>
            <a:r>
              <a:rPr lang="ro-RO" sz="3600" i="1" dirty="0" smtClean="0">
                <a:ln w="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umane au fost de-a lungul râurilor sau pe malul mărilor .</a:t>
            </a:r>
            <a:endParaRPr lang="ro-RO" sz="3600" i="1" dirty="0">
              <a:ln w="0"/>
              <a:solidFill>
                <a:schemeClr val="accent1">
                  <a:lumMod val="20000"/>
                  <a:lumOff val="8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xtBox 3"/>
          <p:cNvSpPr txBox="1">
            <a:spLocks noGrp="1"/>
          </p:cNvSpPr>
          <p:nvPr>
            <p:ph type="title"/>
          </p:nvPr>
        </p:nvSpPr>
        <p:spPr>
          <a:xfrm>
            <a:off x="1246920" y="5409478"/>
            <a:ext cx="109450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“</a:t>
            </a:r>
            <a:r>
              <a:rPr lang="vi-VN" sz="28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Apei i-a fost dată puterea magică de a deveni seva vieţii pe pământ.” </a:t>
            </a:r>
            <a:r>
              <a:rPr lang="ro-RO" sz="28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(</a:t>
            </a:r>
            <a:r>
              <a:rPr lang="vi-VN" sz="28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Leonardo da Vinci</a:t>
            </a:r>
            <a:r>
              <a:rPr lang="ro-RO" sz="28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)</a:t>
            </a:r>
            <a:r>
              <a:rPr lang="vi-VN" sz="2400" b="1" i="1" dirty="0" smtClean="0">
                <a:solidFill>
                  <a:srgbClr val="002060"/>
                </a:solidFill>
              </a:rPr>
              <a:t/>
            </a:r>
            <a:br>
              <a:rPr lang="vi-VN" sz="2400" b="1" i="1" dirty="0" smtClean="0">
                <a:solidFill>
                  <a:srgbClr val="002060"/>
                </a:solidFill>
              </a:rPr>
            </a:br>
            <a:r>
              <a:rPr lang="vi-VN" dirty="0" smtClean="0"/>
              <a:t/>
            </a:r>
            <a:br>
              <a:rPr lang="vi-VN" dirty="0" smtClean="0"/>
            </a:br>
            <a:endParaRPr lang="vi-VN" dirty="0"/>
          </a:p>
        </p:txBody>
      </p:sp>
      <p:sp>
        <p:nvSpPr>
          <p:cNvPr id="6" name="CasetăText 5">
            <a:hlinkClick r:id="rId3" action="ppaction://hlinksldjump"/>
          </p:cNvPr>
          <p:cNvSpPr txBox="1"/>
          <p:nvPr/>
        </p:nvSpPr>
        <p:spPr>
          <a:xfrm>
            <a:off x="9893365" y="6259810"/>
            <a:ext cx="12009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Cuprins </a:t>
            </a:r>
            <a:endParaRPr lang="ro-R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0288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4599" y="302548"/>
            <a:ext cx="87724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i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BENEFICIILE APEI </a:t>
            </a:r>
            <a:r>
              <a:rPr lang="en-US" sz="3600" i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:</a:t>
            </a:r>
            <a:r>
              <a:rPr lang="ro-RO" sz="3600" i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				</a:t>
            </a:r>
            <a:r>
              <a:rPr lang="ro-RO" sz="2800" i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Lucida Bright" pitchFamily="18" charset="0"/>
              </a:rPr>
              <a:t>1/2</a:t>
            </a:r>
            <a:endParaRPr lang="en-US" sz="2800" i="1" dirty="0">
              <a:ln w="0"/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Lucida Bright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2865" y="1606430"/>
            <a:ext cx="10882601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800" dirty="0"/>
              <a:t>M</a:t>
            </a:r>
            <a:r>
              <a:rPr lang="en-US" sz="2800" dirty="0" err="1"/>
              <a:t>entine</a:t>
            </a:r>
            <a:r>
              <a:rPr lang="en-US" sz="2800" dirty="0"/>
              <a:t> </a:t>
            </a:r>
            <a:r>
              <a:rPr lang="en-US" sz="2800" dirty="0" err="1"/>
              <a:t>nivelul</a:t>
            </a:r>
            <a:r>
              <a:rPr lang="en-US" sz="2800" dirty="0"/>
              <a:t> de </a:t>
            </a:r>
            <a:r>
              <a:rPr lang="en-US" sz="2800" dirty="0" err="1"/>
              <a:t>hidratare</a:t>
            </a:r>
            <a:r>
              <a:rPr lang="en-US" sz="2800" dirty="0"/>
              <a:t> normal al </a:t>
            </a:r>
            <a:r>
              <a:rPr lang="en-US" sz="2800" dirty="0" err="1"/>
              <a:t>celulelor</a:t>
            </a:r>
            <a:r>
              <a:rPr lang="en-US" sz="2800" dirty="0"/>
              <a:t> </a:t>
            </a:r>
            <a:r>
              <a:rPr lang="en-US" sz="2800" dirty="0" err="1"/>
              <a:t>organismului</a:t>
            </a:r>
            <a:r>
              <a:rPr lang="en-US" sz="2800" dirty="0"/>
              <a:t> </a:t>
            </a:r>
            <a:r>
              <a:rPr lang="en-US" sz="2800" dirty="0" err="1"/>
              <a:t>dar</a:t>
            </a:r>
            <a:r>
              <a:rPr lang="en-US" sz="2800" dirty="0"/>
              <a:t> nu </a:t>
            </a:r>
            <a:r>
              <a:rPr lang="en-US" sz="2800" dirty="0" err="1"/>
              <a:t>este</a:t>
            </a:r>
            <a:r>
              <a:rPr lang="en-US" sz="2800" dirty="0"/>
              <a:t> </a:t>
            </a:r>
            <a:r>
              <a:rPr lang="en-US" sz="2800" dirty="0" err="1"/>
              <a:t>totuna</a:t>
            </a:r>
            <a:r>
              <a:rPr lang="en-US" sz="2800" dirty="0"/>
              <a:t> </a:t>
            </a:r>
            <a:r>
              <a:rPr lang="en-US" sz="2800" dirty="0" err="1"/>
              <a:t>ce</a:t>
            </a:r>
            <a:r>
              <a:rPr lang="en-US" sz="2800" dirty="0"/>
              <a:t> </a:t>
            </a:r>
            <a:r>
              <a:rPr lang="en-US" sz="2800" dirty="0" err="1"/>
              <a:t>fel</a:t>
            </a:r>
            <a:r>
              <a:rPr lang="en-US" sz="2800" dirty="0"/>
              <a:t> de </a:t>
            </a:r>
            <a:r>
              <a:rPr lang="en-US" sz="2800" dirty="0" err="1"/>
              <a:t>apa</a:t>
            </a:r>
            <a:r>
              <a:rPr lang="en-US" sz="2800" dirty="0"/>
              <a:t> </a:t>
            </a:r>
            <a:r>
              <a:rPr lang="en-US" sz="2800" dirty="0" err="1"/>
              <a:t>bei</a:t>
            </a:r>
            <a:r>
              <a:rPr lang="en-US" sz="2800" dirty="0"/>
              <a:t>. </a:t>
            </a:r>
            <a:endParaRPr lang="ro-RO" sz="280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800" dirty="0"/>
              <a:t>E</a:t>
            </a:r>
            <a:r>
              <a:rPr lang="en-US" sz="2800" dirty="0" err="1"/>
              <a:t>ste</a:t>
            </a:r>
            <a:r>
              <a:rPr lang="en-US" sz="2800" dirty="0"/>
              <a:t> </a:t>
            </a:r>
            <a:r>
              <a:rPr lang="en-US" sz="2800" dirty="0" err="1"/>
              <a:t>necesar</a:t>
            </a:r>
            <a:r>
              <a:rPr lang="en-US" sz="2800" dirty="0"/>
              <a:t> ca </a:t>
            </a:r>
            <a:r>
              <a:rPr lang="en-US" sz="2800" dirty="0" err="1"/>
              <a:t>apa</a:t>
            </a:r>
            <a:r>
              <a:rPr lang="en-US" sz="2800" dirty="0"/>
              <a:t> </a:t>
            </a:r>
            <a:r>
              <a:rPr lang="en-US" sz="2800" dirty="0" err="1"/>
              <a:t>sa</a:t>
            </a:r>
            <a:r>
              <a:rPr lang="en-US" sz="2800" dirty="0"/>
              <a:t> fie </a:t>
            </a:r>
            <a:r>
              <a:rPr lang="en-US" sz="2800" dirty="0" err="1"/>
              <a:t>curata</a:t>
            </a:r>
            <a:r>
              <a:rPr lang="en-US" sz="2800" dirty="0"/>
              <a:t>, </a:t>
            </a:r>
            <a:r>
              <a:rPr lang="en-US" sz="2800" dirty="0" err="1"/>
              <a:t>fiind</a:t>
            </a:r>
            <a:r>
              <a:rPr lang="en-US" sz="2800" dirty="0"/>
              <a:t> o </a:t>
            </a:r>
            <a:r>
              <a:rPr lang="en-US" sz="2800" dirty="0" err="1"/>
              <a:t>idee</a:t>
            </a:r>
            <a:r>
              <a:rPr lang="en-US" sz="2800" dirty="0"/>
              <a:t> </a:t>
            </a:r>
            <a:r>
              <a:rPr lang="en-US" sz="2800" dirty="0" err="1"/>
              <a:t>buna</a:t>
            </a:r>
            <a:r>
              <a:rPr lang="en-US" sz="2800" dirty="0"/>
              <a:t> </a:t>
            </a:r>
            <a:r>
              <a:rPr lang="en-US" sz="2800" dirty="0" err="1"/>
              <a:t>substituirea</a:t>
            </a:r>
            <a:r>
              <a:rPr lang="en-US" sz="2800" dirty="0"/>
              <a:t> </a:t>
            </a:r>
            <a:r>
              <a:rPr lang="en-US" sz="2800" dirty="0" err="1"/>
              <a:t>apei</a:t>
            </a:r>
            <a:r>
              <a:rPr lang="en-US" sz="2800" dirty="0"/>
              <a:t> de la </a:t>
            </a:r>
            <a:r>
              <a:rPr lang="en-US" sz="2800" dirty="0" err="1"/>
              <a:t>robinet</a:t>
            </a:r>
            <a:r>
              <a:rPr lang="en-US" sz="2800" dirty="0"/>
              <a:t> a </a:t>
            </a:r>
            <a:r>
              <a:rPr lang="en-US" sz="2800" dirty="0" err="1"/>
              <a:t>carei</a:t>
            </a:r>
            <a:r>
              <a:rPr lang="en-US" sz="2800" dirty="0"/>
              <a:t> </a:t>
            </a:r>
            <a:r>
              <a:rPr lang="en-US" sz="2800" dirty="0" err="1"/>
              <a:t>tratare</a:t>
            </a:r>
            <a:r>
              <a:rPr lang="en-US" sz="2800" dirty="0"/>
              <a:t> dura </a:t>
            </a:r>
            <a:r>
              <a:rPr lang="en-US" sz="2800" dirty="0" err="1"/>
              <a:t>si</a:t>
            </a:r>
            <a:r>
              <a:rPr lang="en-US" sz="2800" dirty="0"/>
              <a:t> </a:t>
            </a:r>
            <a:r>
              <a:rPr lang="en-US" sz="2800" dirty="0" err="1"/>
              <a:t>calatorie</a:t>
            </a:r>
            <a:r>
              <a:rPr lang="en-US" sz="2800" dirty="0"/>
              <a:t> </a:t>
            </a:r>
            <a:r>
              <a:rPr lang="en-US" sz="2800" dirty="0" err="1"/>
              <a:t>prin</a:t>
            </a:r>
            <a:r>
              <a:rPr lang="en-US" sz="2800" dirty="0"/>
              <a:t> </a:t>
            </a:r>
            <a:r>
              <a:rPr lang="en-US" sz="2800" dirty="0" err="1"/>
              <a:t>tevi</a:t>
            </a:r>
            <a:r>
              <a:rPr lang="en-US" sz="2800" dirty="0"/>
              <a:t> ii </a:t>
            </a:r>
            <a:r>
              <a:rPr lang="en-US" sz="2800" dirty="0" err="1"/>
              <a:t>afecteaza</a:t>
            </a:r>
            <a:r>
              <a:rPr lang="en-US" sz="2800" dirty="0"/>
              <a:t> </a:t>
            </a:r>
            <a:r>
              <a:rPr lang="en-US" sz="2800" dirty="0" err="1"/>
              <a:t>calitatea</a:t>
            </a:r>
            <a:r>
              <a:rPr lang="en-US" sz="2800" dirty="0"/>
              <a:t>, </a:t>
            </a:r>
            <a:r>
              <a:rPr lang="en-US" sz="2800" dirty="0" err="1"/>
              <a:t>prin</a:t>
            </a:r>
            <a:r>
              <a:rPr lang="en-US" sz="2800" dirty="0"/>
              <a:t> </a:t>
            </a:r>
            <a:r>
              <a:rPr lang="en-US" sz="2800" dirty="0" err="1"/>
              <a:t>alte</a:t>
            </a:r>
            <a:r>
              <a:rPr lang="en-US" sz="2800" dirty="0"/>
              <a:t> </a:t>
            </a:r>
            <a:r>
              <a:rPr lang="en-US" sz="2800" dirty="0" err="1"/>
              <a:t>surse</a:t>
            </a:r>
            <a:r>
              <a:rPr lang="en-US" sz="2800" dirty="0"/>
              <a:t> de </a:t>
            </a:r>
            <a:r>
              <a:rPr lang="en-US" sz="2800" dirty="0" err="1"/>
              <a:t>apa</a:t>
            </a:r>
            <a:r>
              <a:rPr lang="en-US" sz="2800" dirty="0"/>
              <a:t>, cat </a:t>
            </a:r>
            <a:r>
              <a:rPr lang="en-US" sz="2800" dirty="0" err="1"/>
              <a:t>mai</a:t>
            </a:r>
            <a:r>
              <a:rPr lang="en-US" sz="2800" dirty="0"/>
              <a:t> curate </a:t>
            </a:r>
            <a:r>
              <a:rPr lang="en-US" sz="2800" dirty="0" err="1"/>
              <a:t>si</a:t>
            </a:r>
            <a:r>
              <a:rPr lang="en-US" sz="2800" dirty="0"/>
              <a:t> </a:t>
            </a:r>
            <a:r>
              <a:rPr lang="en-US" sz="2800" dirty="0" err="1"/>
              <a:t>mai</a:t>
            </a:r>
            <a:r>
              <a:rPr lang="en-US" sz="2800" dirty="0"/>
              <a:t> </a:t>
            </a:r>
            <a:r>
              <a:rPr lang="en-US" sz="2800" dirty="0" err="1"/>
              <a:t>naturale</a:t>
            </a:r>
            <a:r>
              <a:rPr lang="en-US" sz="2800" dirty="0"/>
              <a:t>. </a:t>
            </a:r>
            <a:endParaRPr lang="ro-RO" sz="280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2800" dirty="0" err="1"/>
              <a:t>Organismul</a:t>
            </a:r>
            <a:r>
              <a:rPr lang="fr-FR" sz="2800" dirty="0"/>
              <a:t> are </a:t>
            </a:r>
            <a:r>
              <a:rPr lang="fr-FR" sz="2800" dirty="0" err="1"/>
              <a:t>nevoie</a:t>
            </a:r>
            <a:r>
              <a:rPr lang="fr-FR" sz="2800" dirty="0"/>
              <a:t> </a:t>
            </a:r>
            <a:r>
              <a:rPr lang="fr-FR" sz="2800" dirty="0" err="1"/>
              <a:t>apoi</a:t>
            </a:r>
            <a:r>
              <a:rPr lang="fr-FR" sz="2800" dirty="0"/>
              <a:t> de </a:t>
            </a:r>
            <a:r>
              <a:rPr lang="fr-FR" sz="2800" dirty="0" err="1"/>
              <a:t>detoxfiere</a:t>
            </a:r>
            <a:r>
              <a:rPr lang="fr-FR" sz="2800" dirty="0"/>
              <a:t>, in </a:t>
            </a:r>
            <a:r>
              <a:rPr lang="fr-FR" sz="2800" dirty="0" err="1"/>
              <a:t>consecinta</a:t>
            </a:r>
            <a:r>
              <a:rPr lang="fr-FR" sz="2800" dirty="0"/>
              <a:t> are </a:t>
            </a:r>
            <a:r>
              <a:rPr lang="fr-FR" sz="2800" dirty="0" err="1"/>
              <a:t>nevoie</a:t>
            </a:r>
            <a:r>
              <a:rPr lang="fr-FR" sz="2800" dirty="0"/>
              <a:t> de </a:t>
            </a:r>
            <a:r>
              <a:rPr lang="fr-FR" sz="2800" dirty="0" err="1"/>
              <a:t>apa</a:t>
            </a:r>
            <a:r>
              <a:rPr lang="fr-FR" sz="2800" dirty="0"/>
              <a:t>. </a:t>
            </a:r>
          </a:p>
        </p:txBody>
      </p:sp>
      <p:sp>
        <p:nvSpPr>
          <p:cNvPr id="2" name="Substituent număr diapozitiv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5F80-72E2-4E56-AE52-F579EE52ED72}" type="slidenum">
              <a:rPr lang="ro-RO" smtClean="0"/>
              <a:pPr/>
              <a:t>9</a:t>
            </a:fld>
            <a:endParaRPr lang="ro-RO"/>
          </a:p>
        </p:txBody>
      </p:sp>
      <p:sp>
        <p:nvSpPr>
          <p:cNvPr id="6" name="CasetăText 5">
            <a:hlinkClick r:id="rId2" action="ppaction://hlinksldjump"/>
          </p:cNvPr>
          <p:cNvSpPr txBox="1"/>
          <p:nvPr/>
        </p:nvSpPr>
        <p:spPr>
          <a:xfrm>
            <a:off x="9893365" y="6259810"/>
            <a:ext cx="12009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o-RO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Cuprins </a:t>
            </a:r>
            <a:endParaRPr lang="ro-R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ector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1_Sector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4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706</Words>
  <Application>Microsoft Office PowerPoint</Application>
  <PresentationFormat>Ecran lat</PresentationFormat>
  <Paragraphs>99</Paragraphs>
  <Slides>17</Slides>
  <Notes>1</Notes>
  <HiddenSlides>0</HiddenSlides>
  <MMClips>0</MMClips>
  <ScaleCrop>false</ScaleCrop>
  <HeadingPairs>
    <vt:vector size="6" baseType="variant">
      <vt:variant>
        <vt:lpstr>Fonturi utilizate</vt:lpstr>
      </vt:variant>
      <vt:variant>
        <vt:i4>8</vt:i4>
      </vt:variant>
      <vt:variant>
        <vt:lpstr>Temă</vt:lpstr>
      </vt:variant>
      <vt:variant>
        <vt:i4>3</vt:i4>
      </vt:variant>
      <vt:variant>
        <vt:lpstr>Titluri diapozitive</vt:lpstr>
      </vt:variant>
      <vt:variant>
        <vt:i4>17</vt:i4>
      </vt:variant>
    </vt:vector>
  </HeadingPairs>
  <TitlesOfParts>
    <vt:vector size="28" baseType="lpstr">
      <vt:lpstr>Arial</vt:lpstr>
      <vt:lpstr>Calibri</vt:lpstr>
      <vt:lpstr>Calibri Light</vt:lpstr>
      <vt:lpstr>Century Gothic</vt:lpstr>
      <vt:lpstr>Lucida Bright</vt:lpstr>
      <vt:lpstr>Tahoma</vt:lpstr>
      <vt:lpstr>Wingdings</vt:lpstr>
      <vt:lpstr>Wingdings 3</vt:lpstr>
      <vt:lpstr>Temă Office</vt:lpstr>
      <vt:lpstr>Sector</vt:lpstr>
      <vt:lpstr>1_Sector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Apa este un factor Indispensabil vieții !</vt:lpstr>
      <vt:lpstr>“Apei i-a fost dată puterea magică de a deveni seva vieţii pe pământ.” (Leonardo da Vinci)  </vt:lpstr>
      <vt:lpstr>Prezentare PowerPoint</vt:lpstr>
      <vt:lpstr>Prezentare PowerPoint</vt:lpstr>
      <vt:lpstr>POLUANȚII APEI   1/2</vt:lpstr>
      <vt:lpstr>POLUANȚII APEI   2/2</vt:lpstr>
      <vt:lpstr>POLUANȚII APEI   2/2</vt:lpstr>
      <vt:lpstr>Prezentare PowerPoint</vt:lpstr>
      <vt:lpstr>Prezentare PowerPoint</vt:lpstr>
      <vt:lpstr>Prezentare PowerPoint</vt:lpstr>
      <vt:lpstr>Prezentare PowerPoint</vt:lpstr>
    </vt:vector>
  </TitlesOfParts>
  <Company>Unitate Scolara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Prezentare PowerPoint</dc:title>
  <dc:creator>Elev</dc:creator>
  <cp:lastModifiedBy>Iulia</cp:lastModifiedBy>
  <cp:revision>25</cp:revision>
  <dcterms:created xsi:type="dcterms:W3CDTF">2016-03-14T10:23:11Z</dcterms:created>
  <dcterms:modified xsi:type="dcterms:W3CDTF">2016-03-17T21:57:37Z</dcterms:modified>
</cp:coreProperties>
</file>